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4" r:id="rId3"/>
    <p:sldId id="297" r:id="rId4"/>
    <p:sldId id="293" r:id="rId5"/>
    <p:sldId id="294" r:id="rId6"/>
    <p:sldId id="296" r:id="rId7"/>
    <p:sldId id="290" r:id="rId8"/>
    <p:sldId id="291" r:id="rId9"/>
    <p:sldId id="286" r:id="rId10"/>
    <p:sldId id="289" r:id="rId11"/>
    <p:sldId id="285" r:id="rId12"/>
    <p:sldId id="292" r:id="rId13"/>
    <p:sldId id="298" r:id="rId14"/>
    <p:sldId id="2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459"/>
    <a:srgbClr val="F26928"/>
    <a:srgbClr val="6B497A"/>
    <a:srgbClr val="168FDF"/>
    <a:srgbClr val="001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1" autoAdjust="0"/>
    <p:restoredTop sz="94660"/>
  </p:normalViewPr>
  <p:slideViewPr>
    <p:cSldViewPr snapToGrid="0">
      <p:cViewPr varScale="1">
        <p:scale>
          <a:sx n="78" d="100"/>
          <a:sy n="78" d="100"/>
        </p:scale>
        <p:origin x="67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2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3F5B6-8E47-4E10-A978-AB9122ABF28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E0F9FB9-5A1D-4B31-B625-B21E19EF0274}">
      <dgm:prSet phldrT="[Text]" custT="1"/>
      <dgm:spPr>
        <a:xfrm>
          <a:off x="2720528" y="55977"/>
          <a:ext cx="2686942" cy="2686942"/>
        </a:xfrm>
        <a:prstGeom prst="ellipse">
          <a:avLst/>
        </a:prstGeom>
        <a:solidFill>
          <a:srgbClr val="00447C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6C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2800" dirty="0">
            <a:solidFill>
              <a:srgbClr val="444444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6EB3311E-C3D8-472D-926D-096D025D1D12}" type="parTrans" cxnId="{E19F861F-D1B7-45C4-B014-0844A98039B5}">
      <dgm:prSet/>
      <dgm:spPr/>
      <dgm:t>
        <a:bodyPr/>
        <a:lstStyle/>
        <a:p>
          <a:endParaRPr lang="en-US"/>
        </a:p>
      </dgm:t>
    </dgm:pt>
    <dgm:pt modelId="{B65772AB-B103-49E6-BCAB-83A21EF291BC}" type="sibTrans" cxnId="{E19F861F-D1B7-45C4-B014-0844A98039B5}">
      <dgm:prSet/>
      <dgm:spPr/>
      <dgm:t>
        <a:bodyPr/>
        <a:lstStyle/>
        <a:p>
          <a:endParaRPr lang="en-US"/>
        </a:p>
      </dgm:t>
    </dgm:pt>
    <dgm:pt modelId="{CB6C52CC-6970-47F3-93EE-0B60289CFE6C}">
      <dgm:prSet phldrT="[Text]" custT="1"/>
      <dgm:spPr>
        <a:xfrm>
          <a:off x="3690067" y="1735316"/>
          <a:ext cx="2686942" cy="2686942"/>
        </a:xfrm>
        <a:prstGeom prst="ellipse">
          <a:avLst/>
        </a:prstGeom>
        <a:solidFill>
          <a:srgbClr val="00447C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6C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2800" dirty="0">
            <a:solidFill>
              <a:srgbClr val="444444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F905124-A69C-41A7-B15B-CD1E83E9B39F}" type="parTrans" cxnId="{41D82DC0-8013-45C5-A1F8-AA37D02FB091}">
      <dgm:prSet/>
      <dgm:spPr/>
      <dgm:t>
        <a:bodyPr/>
        <a:lstStyle/>
        <a:p>
          <a:endParaRPr lang="en-US"/>
        </a:p>
      </dgm:t>
    </dgm:pt>
    <dgm:pt modelId="{85BDB96E-5FF0-4836-9448-E3F5790C4F60}" type="sibTrans" cxnId="{41D82DC0-8013-45C5-A1F8-AA37D02FB091}">
      <dgm:prSet/>
      <dgm:spPr/>
      <dgm:t>
        <a:bodyPr/>
        <a:lstStyle/>
        <a:p>
          <a:endParaRPr lang="en-US"/>
        </a:p>
      </dgm:t>
    </dgm:pt>
    <dgm:pt modelId="{2D5E74F6-D19E-499A-A82B-9243982FF525}">
      <dgm:prSet phldrT="[Text]" custT="1"/>
      <dgm:spPr>
        <a:xfrm>
          <a:off x="1750990" y="1735316"/>
          <a:ext cx="2686942" cy="2686942"/>
        </a:xfrm>
        <a:prstGeom prst="ellipse">
          <a:avLst/>
        </a:prstGeom>
        <a:solidFill>
          <a:srgbClr val="00447C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6C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2800" dirty="0">
            <a:solidFill>
              <a:srgbClr val="444444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1B307BF-AAD6-446F-A5D5-BD2D76C31BCE}" type="parTrans" cxnId="{7C793DB4-9947-4DB7-B75A-3466D30ECBE4}">
      <dgm:prSet/>
      <dgm:spPr/>
      <dgm:t>
        <a:bodyPr/>
        <a:lstStyle/>
        <a:p>
          <a:endParaRPr lang="en-US"/>
        </a:p>
      </dgm:t>
    </dgm:pt>
    <dgm:pt modelId="{250D31BE-32B9-439D-B430-533E919550A8}" type="sibTrans" cxnId="{7C793DB4-9947-4DB7-B75A-3466D30ECBE4}">
      <dgm:prSet/>
      <dgm:spPr/>
      <dgm:t>
        <a:bodyPr/>
        <a:lstStyle/>
        <a:p>
          <a:endParaRPr lang="en-US"/>
        </a:p>
      </dgm:t>
    </dgm:pt>
    <dgm:pt modelId="{B801DD08-260B-4DE5-A228-C55A6D096691}" type="pres">
      <dgm:prSet presAssocID="{CA83F5B6-8E47-4E10-A978-AB9122ABF282}" presName="compositeShape" presStyleCnt="0">
        <dgm:presLayoutVars>
          <dgm:chMax val="7"/>
          <dgm:dir/>
          <dgm:resizeHandles val="exact"/>
        </dgm:presLayoutVars>
      </dgm:prSet>
      <dgm:spPr/>
    </dgm:pt>
    <dgm:pt modelId="{E2B210A2-2A75-438D-B338-E67E379FE5F5}" type="pres">
      <dgm:prSet presAssocID="{1E0F9FB9-5A1D-4B31-B625-B21E19EF0274}" presName="circ1" presStyleLbl="vennNode1" presStyleIdx="0" presStyleCnt="3"/>
      <dgm:spPr/>
    </dgm:pt>
    <dgm:pt modelId="{18EC6033-A436-4ACC-94FD-1CA2E089DF8A}" type="pres">
      <dgm:prSet presAssocID="{1E0F9FB9-5A1D-4B31-B625-B21E19EF027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882C44-42A2-456F-BF88-6B596AD7FC1E}" type="pres">
      <dgm:prSet presAssocID="{CB6C52CC-6970-47F3-93EE-0B60289CFE6C}" presName="circ2" presStyleLbl="vennNode1" presStyleIdx="1" presStyleCnt="3"/>
      <dgm:spPr/>
    </dgm:pt>
    <dgm:pt modelId="{A774717A-D7F8-4D61-8D26-6F0A27B53407}" type="pres">
      <dgm:prSet presAssocID="{CB6C52CC-6970-47F3-93EE-0B60289CFE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A00AB03-C6EF-4A2D-9091-EA1AA232DBF1}" type="pres">
      <dgm:prSet presAssocID="{2D5E74F6-D19E-499A-A82B-9243982FF525}" presName="circ3" presStyleLbl="vennNode1" presStyleIdx="2" presStyleCnt="3"/>
      <dgm:spPr/>
    </dgm:pt>
    <dgm:pt modelId="{9DD88B21-9111-41DD-84E4-952D4FE0ED36}" type="pres">
      <dgm:prSet presAssocID="{2D5E74F6-D19E-499A-A82B-9243982FF52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091D316-6751-482B-93BD-EF65E14A3D4C}" type="presOf" srcId="{1E0F9FB9-5A1D-4B31-B625-B21E19EF0274}" destId="{E2B210A2-2A75-438D-B338-E67E379FE5F5}" srcOrd="0" destOrd="0" presId="urn:microsoft.com/office/officeart/2005/8/layout/venn1"/>
    <dgm:cxn modelId="{0996601A-22A3-4ED0-9D30-A1B62D2193AB}" type="presOf" srcId="{2D5E74F6-D19E-499A-A82B-9243982FF525}" destId="{9DD88B21-9111-41DD-84E4-952D4FE0ED36}" srcOrd="1" destOrd="0" presId="urn:microsoft.com/office/officeart/2005/8/layout/venn1"/>
    <dgm:cxn modelId="{CEB3461B-C676-4E66-9470-A38BF41BDECD}" type="presOf" srcId="{CB6C52CC-6970-47F3-93EE-0B60289CFE6C}" destId="{A774717A-D7F8-4D61-8D26-6F0A27B53407}" srcOrd="1" destOrd="0" presId="urn:microsoft.com/office/officeart/2005/8/layout/venn1"/>
    <dgm:cxn modelId="{25467A1C-107E-4836-BE83-458D8C44A1C1}" type="presOf" srcId="{CA83F5B6-8E47-4E10-A978-AB9122ABF282}" destId="{B801DD08-260B-4DE5-A228-C55A6D096691}" srcOrd="0" destOrd="0" presId="urn:microsoft.com/office/officeart/2005/8/layout/venn1"/>
    <dgm:cxn modelId="{E19F861F-D1B7-45C4-B014-0844A98039B5}" srcId="{CA83F5B6-8E47-4E10-A978-AB9122ABF282}" destId="{1E0F9FB9-5A1D-4B31-B625-B21E19EF0274}" srcOrd="0" destOrd="0" parTransId="{6EB3311E-C3D8-472D-926D-096D025D1D12}" sibTransId="{B65772AB-B103-49E6-BCAB-83A21EF291BC}"/>
    <dgm:cxn modelId="{DC29267E-857D-469F-8295-1852F3FA8C5A}" type="presOf" srcId="{CB6C52CC-6970-47F3-93EE-0B60289CFE6C}" destId="{74882C44-42A2-456F-BF88-6B596AD7FC1E}" srcOrd="0" destOrd="0" presId="urn:microsoft.com/office/officeart/2005/8/layout/venn1"/>
    <dgm:cxn modelId="{7C793DB4-9947-4DB7-B75A-3466D30ECBE4}" srcId="{CA83F5B6-8E47-4E10-A978-AB9122ABF282}" destId="{2D5E74F6-D19E-499A-A82B-9243982FF525}" srcOrd="2" destOrd="0" parTransId="{F1B307BF-AAD6-446F-A5D5-BD2D76C31BCE}" sibTransId="{250D31BE-32B9-439D-B430-533E919550A8}"/>
    <dgm:cxn modelId="{41D82DC0-8013-45C5-A1F8-AA37D02FB091}" srcId="{CA83F5B6-8E47-4E10-A978-AB9122ABF282}" destId="{CB6C52CC-6970-47F3-93EE-0B60289CFE6C}" srcOrd="1" destOrd="0" parTransId="{7F905124-A69C-41A7-B15B-CD1E83E9B39F}" sibTransId="{85BDB96E-5FF0-4836-9448-E3F5790C4F60}"/>
    <dgm:cxn modelId="{14DDC6C6-C1B8-43DF-8173-E196B9DED861}" type="presOf" srcId="{2D5E74F6-D19E-499A-A82B-9243982FF525}" destId="{1A00AB03-C6EF-4A2D-9091-EA1AA232DBF1}" srcOrd="0" destOrd="0" presId="urn:microsoft.com/office/officeart/2005/8/layout/venn1"/>
    <dgm:cxn modelId="{36DE76F2-FD7D-42E2-9426-4A8C2A495E49}" type="presOf" srcId="{1E0F9FB9-5A1D-4B31-B625-B21E19EF0274}" destId="{18EC6033-A436-4ACC-94FD-1CA2E089DF8A}" srcOrd="1" destOrd="0" presId="urn:microsoft.com/office/officeart/2005/8/layout/venn1"/>
    <dgm:cxn modelId="{379CA0BE-793F-41E8-9DDE-65EF6C337C50}" type="presParOf" srcId="{B801DD08-260B-4DE5-A228-C55A6D096691}" destId="{E2B210A2-2A75-438D-B338-E67E379FE5F5}" srcOrd="0" destOrd="0" presId="urn:microsoft.com/office/officeart/2005/8/layout/venn1"/>
    <dgm:cxn modelId="{C81623FC-8F17-48FB-9E83-34EA6EC571E3}" type="presParOf" srcId="{B801DD08-260B-4DE5-A228-C55A6D096691}" destId="{18EC6033-A436-4ACC-94FD-1CA2E089DF8A}" srcOrd="1" destOrd="0" presId="urn:microsoft.com/office/officeart/2005/8/layout/venn1"/>
    <dgm:cxn modelId="{5A0BC2CA-9B97-4A82-8AD4-A0CAD58E1CB9}" type="presParOf" srcId="{B801DD08-260B-4DE5-A228-C55A6D096691}" destId="{74882C44-42A2-456F-BF88-6B596AD7FC1E}" srcOrd="2" destOrd="0" presId="urn:microsoft.com/office/officeart/2005/8/layout/venn1"/>
    <dgm:cxn modelId="{CCD1F81F-2C0A-450F-9DAE-79B0D0A914F7}" type="presParOf" srcId="{B801DD08-260B-4DE5-A228-C55A6D096691}" destId="{A774717A-D7F8-4D61-8D26-6F0A27B53407}" srcOrd="3" destOrd="0" presId="urn:microsoft.com/office/officeart/2005/8/layout/venn1"/>
    <dgm:cxn modelId="{B0B7F339-1FF9-4EFC-8B50-52FDEF76500C}" type="presParOf" srcId="{B801DD08-260B-4DE5-A228-C55A6D096691}" destId="{1A00AB03-C6EF-4A2D-9091-EA1AA232DBF1}" srcOrd="4" destOrd="0" presId="urn:microsoft.com/office/officeart/2005/8/layout/venn1"/>
    <dgm:cxn modelId="{8A75D6AD-B468-4134-B367-BFA913694A3B}" type="presParOf" srcId="{B801DD08-260B-4DE5-A228-C55A6D096691}" destId="{9DD88B21-9111-41DD-84E4-952D4FE0ED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3F5B6-8E47-4E10-A978-AB9122ABF28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E0F9FB9-5A1D-4B31-B625-B21E19EF0274}">
      <dgm:prSet phldrT="[Text]" custT="1"/>
      <dgm:spPr>
        <a:xfrm>
          <a:off x="3494237" y="23740"/>
          <a:ext cx="1139526" cy="1139526"/>
        </a:xfrm>
        <a:prstGeom prst="ellipse">
          <a:avLst/>
        </a:prstGeom>
        <a:solidFill>
          <a:srgbClr val="6EA204">
            <a:lumMod val="50000"/>
            <a:alpha val="50000"/>
          </a:srgbClr>
        </a:solidFill>
        <a:ln w="12700" cap="flat" cmpd="sng" algn="ctr">
          <a:solidFill>
            <a:srgbClr val="00447C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dirty="0" err="1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LoB</a:t>
          </a:r>
          <a:endParaRPr lang="en-US" sz="2400" dirty="0">
            <a:solidFill>
              <a:srgbClr val="444444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6EB3311E-C3D8-472D-926D-096D025D1D12}" type="parTrans" cxnId="{E19F861F-D1B7-45C4-B014-0844A98039B5}">
      <dgm:prSet/>
      <dgm:spPr/>
      <dgm:t>
        <a:bodyPr/>
        <a:lstStyle/>
        <a:p>
          <a:endParaRPr lang="en-US" sz="1600"/>
        </a:p>
      </dgm:t>
    </dgm:pt>
    <dgm:pt modelId="{B65772AB-B103-49E6-BCAB-83A21EF291BC}" type="sibTrans" cxnId="{E19F861F-D1B7-45C4-B014-0844A98039B5}">
      <dgm:prSet/>
      <dgm:spPr/>
      <dgm:t>
        <a:bodyPr/>
        <a:lstStyle/>
        <a:p>
          <a:endParaRPr lang="en-US" sz="1600"/>
        </a:p>
      </dgm:t>
    </dgm:pt>
    <dgm:pt modelId="{CB6C52CC-6970-47F3-93EE-0B60289CFE6C}">
      <dgm:prSet phldrT="[Text]" custT="1"/>
      <dgm:spPr>
        <a:xfrm>
          <a:off x="3905415" y="735943"/>
          <a:ext cx="1139526" cy="1139526"/>
        </a:xfrm>
        <a:prstGeom prst="ellipse">
          <a:avLst/>
        </a:prstGeom>
        <a:solidFill>
          <a:srgbClr val="6EA204">
            <a:lumMod val="50000"/>
            <a:alpha val="50000"/>
          </a:srgbClr>
        </a:solidFill>
        <a:ln w="12700" cap="flat" cmpd="sng" algn="ctr">
          <a:solidFill>
            <a:srgbClr val="00447C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OT</a:t>
          </a:r>
        </a:p>
      </dgm:t>
    </dgm:pt>
    <dgm:pt modelId="{7F905124-A69C-41A7-B15B-CD1E83E9B39F}" type="parTrans" cxnId="{41D82DC0-8013-45C5-A1F8-AA37D02FB091}">
      <dgm:prSet/>
      <dgm:spPr/>
      <dgm:t>
        <a:bodyPr/>
        <a:lstStyle/>
        <a:p>
          <a:endParaRPr lang="en-US" sz="1600"/>
        </a:p>
      </dgm:t>
    </dgm:pt>
    <dgm:pt modelId="{85BDB96E-5FF0-4836-9448-E3F5790C4F60}" type="sibTrans" cxnId="{41D82DC0-8013-45C5-A1F8-AA37D02FB091}">
      <dgm:prSet/>
      <dgm:spPr/>
      <dgm:t>
        <a:bodyPr/>
        <a:lstStyle/>
        <a:p>
          <a:endParaRPr lang="en-US" sz="1600"/>
        </a:p>
      </dgm:t>
    </dgm:pt>
    <dgm:pt modelId="{2D5E74F6-D19E-499A-A82B-9243982FF525}">
      <dgm:prSet phldrT="[Text]" custT="1"/>
      <dgm:spPr>
        <a:xfrm>
          <a:off x="3083058" y="735943"/>
          <a:ext cx="1139526" cy="1139526"/>
        </a:xfrm>
        <a:prstGeom prst="ellipse">
          <a:avLst/>
        </a:prstGeom>
        <a:solidFill>
          <a:srgbClr val="6EA204">
            <a:lumMod val="50000"/>
            <a:alpha val="50000"/>
          </a:srgbClr>
        </a:solidFill>
        <a:ln w="12700" cap="flat" cmpd="sng" algn="ctr">
          <a:solidFill>
            <a:srgbClr val="00447C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IT</a:t>
          </a:r>
        </a:p>
      </dgm:t>
    </dgm:pt>
    <dgm:pt modelId="{F1B307BF-AAD6-446F-A5D5-BD2D76C31BCE}" type="parTrans" cxnId="{7C793DB4-9947-4DB7-B75A-3466D30ECBE4}">
      <dgm:prSet/>
      <dgm:spPr/>
      <dgm:t>
        <a:bodyPr/>
        <a:lstStyle/>
        <a:p>
          <a:endParaRPr lang="en-US" sz="1600"/>
        </a:p>
      </dgm:t>
    </dgm:pt>
    <dgm:pt modelId="{250D31BE-32B9-439D-B430-533E919550A8}" type="sibTrans" cxnId="{7C793DB4-9947-4DB7-B75A-3466D30ECBE4}">
      <dgm:prSet/>
      <dgm:spPr/>
      <dgm:t>
        <a:bodyPr/>
        <a:lstStyle/>
        <a:p>
          <a:endParaRPr lang="en-US" sz="1600"/>
        </a:p>
      </dgm:t>
    </dgm:pt>
    <dgm:pt modelId="{B801DD08-260B-4DE5-A228-C55A6D096691}" type="pres">
      <dgm:prSet presAssocID="{CA83F5B6-8E47-4E10-A978-AB9122ABF282}" presName="compositeShape" presStyleCnt="0">
        <dgm:presLayoutVars>
          <dgm:chMax val="7"/>
          <dgm:dir/>
          <dgm:resizeHandles val="exact"/>
        </dgm:presLayoutVars>
      </dgm:prSet>
      <dgm:spPr/>
    </dgm:pt>
    <dgm:pt modelId="{E2B210A2-2A75-438D-B338-E67E379FE5F5}" type="pres">
      <dgm:prSet presAssocID="{1E0F9FB9-5A1D-4B31-B625-B21E19EF0274}" presName="circ1" presStyleLbl="vennNode1" presStyleIdx="0" presStyleCnt="3"/>
      <dgm:spPr/>
    </dgm:pt>
    <dgm:pt modelId="{18EC6033-A436-4ACC-94FD-1CA2E089DF8A}" type="pres">
      <dgm:prSet presAssocID="{1E0F9FB9-5A1D-4B31-B625-B21E19EF027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882C44-42A2-456F-BF88-6B596AD7FC1E}" type="pres">
      <dgm:prSet presAssocID="{CB6C52CC-6970-47F3-93EE-0B60289CFE6C}" presName="circ2" presStyleLbl="vennNode1" presStyleIdx="1" presStyleCnt="3"/>
      <dgm:spPr/>
    </dgm:pt>
    <dgm:pt modelId="{A774717A-D7F8-4D61-8D26-6F0A27B53407}" type="pres">
      <dgm:prSet presAssocID="{CB6C52CC-6970-47F3-93EE-0B60289CFE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A00AB03-C6EF-4A2D-9091-EA1AA232DBF1}" type="pres">
      <dgm:prSet presAssocID="{2D5E74F6-D19E-499A-A82B-9243982FF525}" presName="circ3" presStyleLbl="vennNode1" presStyleIdx="2" presStyleCnt="3"/>
      <dgm:spPr/>
    </dgm:pt>
    <dgm:pt modelId="{9DD88B21-9111-41DD-84E4-952D4FE0ED36}" type="pres">
      <dgm:prSet presAssocID="{2D5E74F6-D19E-499A-A82B-9243982FF52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091D316-6751-482B-93BD-EF65E14A3D4C}" type="presOf" srcId="{1E0F9FB9-5A1D-4B31-B625-B21E19EF0274}" destId="{E2B210A2-2A75-438D-B338-E67E379FE5F5}" srcOrd="0" destOrd="0" presId="urn:microsoft.com/office/officeart/2005/8/layout/venn1"/>
    <dgm:cxn modelId="{0996601A-22A3-4ED0-9D30-A1B62D2193AB}" type="presOf" srcId="{2D5E74F6-D19E-499A-A82B-9243982FF525}" destId="{9DD88B21-9111-41DD-84E4-952D4FE0ED36}" srcOrd="1" destOrd="0" presId="urn:microsoft.com/office/officeart/2005/8/layout/venn1"/>
    <dgm:cxn modelId="{CEB3461B-C676-4E66-9470-A38BF41BDECD}" type="presOf" srcId="{CB6C52CC-6970-47F3-93EE-0B60289CFE6C}" destId="{A774717A-D7F8-4D61-8D26-6F0A27B53407}" srcOrd="1" destOrd="0" presId="urn:microsoft.com/office/officeart/2005/8/layout/venn1"/>
    <dgm:cxn modelId="{25467A1C-107E-4836-BE83-458D8C44A1C1}" type="presOf" srcId="{CA83F5B6-8E47-4E10-A978-AB9122ABF282}" destId="{B801DD08-260B-4DE5-A228-C55A6D096691}" srcOrd="0" destOrd="0" presId="urn:microsoft.com/office/officeart/2005/8/layout/venn1"/>
    <dgm:cxn modelId="{E19F861F-D1B7-45C4-B014-0844A98039B5}" srcId="{CA83F5B6-8E47-4E10-A978-AB9122ABF282}" destId="{1E0F9FB9-5A1D-4B31-B625-B21E19EF0274}" srcOrd="0" destOrd="0" parTransId="{6EB3311E-C3D8-472D-926D-096D025D1D12}" sibTransId="{B65772AB-B103-49E6-BCAB-83A21EF291BC}"/>
    <dgm:cxn modelId="{DC29267E-857D-469F-8295-1852F3FA8C5A}" type="presOf" srcId="{CB6C52CC-6970-47F3-93EE-0B60289CFE6C}" destId="{74882C44-42A2-456F-BF88-6B596AD7FC1E}" srcOrd="0" destOrd="0" presId="urn:microsoft.com/office/officeart/2005/8/layout/venn1"/>
    <dgm:cxn modelId="{7C793DB4-9947-4DB7-B75A-3466D30ECBE4}" srcId="{CA83F5B6-8E47-4E10-A978-AB9122ABF282}" destId="{2D5E74F6-D19E-499A-A82B-9243982FF525}" srcOrd="2" destOrd="0" parTransId="{F1B307BF-AAD6-446F-A5D5-BD2D76C31BCE}" sibTransId="{250D31BE-32B9-439D-B430-533E919550A8}"/>
    <dgm:cxn modelId="{41D82DC0-8013-45C5-A1F8-AA37D02FB091}" srcId="{CA83F5B6-8E47-4E10-A978-AB9122ABF282}" destId="{CB6C52CC-6970-47F3-93EE-0B60289CFE6C}" srcOrd="1" destOrd="0" parTransId="{7F905124-A69C-41A7-B15B-CD1E83E9B39F}" sibTransId="{85BDB96E-5FF0-4836-9448-E3F5790C4F60}"/>
    <dgm:cxn modelId="{14DDC6C6-C1B8-43DF-8173-E196B9DED861}" type="presOf" srcId="{2D5E74F6-D19E-499A-A82B-9243982FF525}" destId="{1A00AB03-C6EF-4A2D-9091-EA1AA232DBF1}" srcOrd="0" destOrd="0" presId="urn:microsoft.com/office/officeart/2005/8/layout/venn1"/>
    <dgm:cxn modelId="{36DE76F2-FD7D-42E2-9426-4A8C2A495E49}" type="presOf" srcId="{1E0F9FB9-5A1D-4B31-B625-B21E19EF0274}" destId="{18EC6033-A436-4ACC-94FD-1CA2E089DF8A}" srcOrd="1" destOrd="0" presId="urn:microsoft.com/office/officeart/2005/8/layout/venn1"/>
    <dgm:cxn modelId="{379CA0BE-793F-41E8-9DDE-65EF6C337C50}" type="presParOf" srcId="{B801DD08-260B-4DE5-A228-C55A6D096691}" destId="{E2B210A2-2A75-438D-B338-E67E379FE5F5}" srcOrd="0" destOrd="0" presId="urn:microsoft.com/office/officeart/2005/8/layout/venn1"/>
    <dgm:cxn modelId="{C81623FC-8F17-48FB-9E83-34EA6EC571E3}" type="presParOf" srcId="{B801DD08-260B-4DE5-A228-C55A6D096691}" destId="{18EC6033-A436-4ACC-94FD-1CA2E089DF8A}" srcOrd="1" destOrd="0" presId="urn:microsoft.com/office/officeart/2005/8/layout/venn1"/>
    <dgm:cxn modelId="{5A0BC2CA-9B97-4A82-8AD4-A0CAD58E1CB9}" type="presParOf" srcId="{B801DD08-260B-4DE5-A228-C55A6D096691}" destId="{74882C44-42A2-456F-BF88-6B596AD7FC1E}" srcOrd="2" destOrd="0" presId="urn:microsoft.com/office/officeart/2005/8/layout/venn1"/>
    <dgm:cxn modelId="{CCD1F81F-2C0A-450F-9DAE-79B0D0A914F7}" type="presParOf" srcId="{B801DD08-260B-4DE5-A228-C55A6D096691}" destId="{A774717A-D7F8-4D61-8D26-6F0A27B53407}" srcOrd="3" destOrd="0" presId="urn:microsoft.com/office/officeart/2005/8/layout/venn1"/>
    <dgm:cxn modelId="{B0B7F339-1FF9-4EFC-8B50-52FDEF76500C}" type="presParOf" srcId="{B801DD08-260B-4DE5-A228-C55A6D096691}" destId="{1A00AB03-C6EF-4A2D-9091-EA1AA232DBF1}" srcOrd="4" destOrd="0" presId="urn:microsoft.com/office/officeart/2005/8/layout/venn1"/>
    <dgm:cxn modelId="{8A75D6AD-B468-4134-B367-BFA913694A3B}" type="presParOf" srcId="{B801DD08-260B-4DE5-A228-C55A6D096691}" destId="{9DD88B21-9111-41DD-84E4-952D4FE0ED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83F5B6-8E47-4E10-A978-AB9122ABF28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E0F9FB9-5A1D-4B31-B625-B21E19EF0274}">
      <dgm:prSet phldrT="[Text]" custT="1"/>
      <dgm:spPr>
        <a:xfrm>
          <a:off x="3494237" y="23740"/>
          <a:ext cx="1139526" cy="1139526"/>
        </a:xfrm>
        <a:prstGeom prst="ellipse">
          <a:avLst/>
        </a:prstGeom>
        <a:solidFill>
          <a:srgbClr val="6EA204">
            <a:lumMod val="50000"/>
            <a:alpha val="50000"/>
          </a:srgbClr>
        </a:solidFill>
        <a:ln w="12700" cap="flat" cmpd="sng" algn="ctr">
          <a:solidFill>
            <a:srgbClr val="00447C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400" dirty="0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Quality</a:t>
          </a:r>
        </a:p>
      </dgm:t>
    </dgm:pt>
    <dgm:pt modelId="{6EB3311E-C3D8-472D-926D-096D025D1D12}" type="parTrans" cxnId="{E19F861F-D1B7-45C4-B014-0844A98039B5}">
      <dgm:prSet/>
      <dgm:spPr/>
      <dgm:t>
        <a:bodyPr/>
        <a:lstStyle/>
        <a:p>
          <a:endParaRPr lang="en-US" sz="1200"/>
        </a:p>
      </dgm:t>
    </dgm:pt>
    <dgm:pt modelId="{B65772AB-B103-49E6-BCAB-83A21EF291BC}" type="sibTrans" cxnId="{E19F861F-D1B7-45C4-B014-0844A98039B5}">
      <dgm:prSet/>
      <dgm:spPr/>
      <dgm:t>
        <a:bodyPr/>
        <a:lstStyle/>
        <a:p>
          <a:endParaRPr lang="en-US" sz="1200"/>
        </a:p>
      </dgm:t>
    </dgm:pt>
    <dgm:pt modelId="{CB6C52CC-6970-47F3-93EE-0B60289CFE6C}">
      <dgm:prSet phldrT="[Text]" custT="1"/>
      <dgm:spPr>
        <a:xfrm>
          <a:off x="3905415" y="735943"/>
          <a:ext cx="1139526" cy="1139526"/>
        </a:xfrm>
        <a:prstGeom prst="ellipse">
          <a:avLst/>
        </a:prstGeom>
        <a:solidFill>
          <a:srgbClr val="6EA204">
            <a:lumMod val="50000"/>
            <a:alpha val="50000"/>
          </a:srgbClr>
        </a:solidFill>
        <a:ln w="12700" cap="flat" cmpd="sng" algn="ctr">
          <a:solidFill>
            <a:srgbClr val="00447C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400" dirty="0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Safety</a:t>
          </a:r>
        </a:p>
      </dgm:t>
    </dgm:pt>
    <dgm:pt modelId="{7F905124-A69C-41A7-B15B-CD1E83E9B39F}" type="parTrans" cxnId="{41D82DC0-8013-45C5-A1F8-AA37D02FB091}">
      <dgm:prSet/>
      <dgm:spPr/>
      <dgm:t>
        <a:bodyPr/>
        <a:lstStyle/>
        <a:p>
          <a:endParaRPr lang="en-US" sz="1200"/>
        </a:p>
      </dgm:t>
    </dgm:pt>
    <dgm:pt modelId="{85BDB96E-5FF0-4836-9448-E3F5790C4F60}" type="sibTrans" cxnId="{41D82DC0-8013-45C5-A1F8-AA37D02FB091}">
      <dgm:prSet/>
      <dgm:spPr/>
      <dgm:t>
        <a:bodyPr/>
        <a:lstStyle/>
        <a:p>
          <a:endParaRPr lang="en-US" sz="1200"/>
        </a:p>
      </dgm:t>
    </dgm:pt>
    <dgm:pt modelId="{2D5E74F6-D19E-499A-A82B-9243982FF525}">
      <dgm:prSet phldrT="[Text]" custT="1"/>
      <dgm:spPr>
        <a:xfrm>
          <a:off x="3083058" y="735943"/>
          <a:ext cx="1139526" cy="1139526"/>
        </a:xfrm>
        <a:prstGeom prst="ellipse">
          <a:avLst/>
        </a:prstGeom>
        <a:solidFill>
          <a:srgbClr val="6EA204">
            <a:lumMod val="50000"/>
            <a:alpha val="50000"/>
          </a:srgbClr>
        </a:solidFill>
        <a:ln w="12700" cap="flat" cmpd="sng" algn="ctr">
          <a:solidFill>
            <a:srgbClr val="00447C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400" dirty="0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Prod-</a:t>
          </a:r>
          <a:r>
            <a:rPr lang="en-US" sz="1400" dirty="0" err="1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uction</a:t>
          </a:r>
          <a:endParaRPr lang="en-US" sz="1400" dirty="0">
            <a:solidFill>
              <a:srgbClr val="444444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1B307BF-AAD6-446F-A5D5-BD2D76C31BCE}" type="parTrans" cxnId="{7C793DB4-9947-4DB7-B75A-3466D30ECBE4}">
      <dgm:prSet/>
      <dgm:spPr/>
      <dgm:t>
        <a:bodyPr/>
        <a:lstStyle/>
        <a:p>
          <a:endParaRPr lang="en-US" sz="1200"/>
        </a:p>
      </dgm:t>
    </dgm:pt>
    <dgm:pt modelId="{250D31BE-32B9-439D-B430-533E919550A8}" type="sibTrans" cxnId="{7C793DB4-9947-4DB7-B75A-3466D30ECBE4}">
      <dgm:prSet/>
      <dgm:spPr/>
      <dgm:t>
        <a:bodyPr/>
        <a:lstStyle/>
        <a:p>
          <a:endParaRPr lang="en-US" sz="1200"/>
        </a:p>
      </dgm:t>
    </dgm:pt>
    <dgm:pt modelId="{B801DD08-260B-4DE5-A228-C55A6D096691}" type="pres">
      <dgm:prSet presAssocID="{CA83F5B6-8E47-4E10-A978-AB9122ABF282}" presName="compositeShape" presStyleCnt="0">
        <dgm:presLayoutVars>
          <dgm:chMax val="7"/>
          <dgm:dir/>
          <dgm:resizeHandles val="exact"/>
        </dgm:presLayoutVars>
      </dgm:prSet>
      <dgm:spPr/>
    </dgm:pt>
    <dgm:pt modelId="{E2B210A2-2A75-438D-B338-E67E379FE5F5}" type="pres">
      <dgm:prSet presAssocID="{1E0F9FB9-5A1D-4B31-B625-B21E19EF0274}" presName="circ1" presStyleLbl="vennNode1" presStyleIdx="0" presStyleCnt="3"/>
      <dgm:spPr/>
    </dgm:pt>
    <dgm:pt modelId="{18EC6033-A436-4ACC-94FD-1CA2E089DF8A}" type="pres">
      <dgm:prSet presAssocID="{1E0F9FB9-5A1D-4B31-B625-B21E19EF027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882C44-42A2-456F-BF88-6B596AD7FC1E}" type="pres">
      <dgm:prSet presAssocID="{CB6C52CC-6970-47F3-93EE-0B60289CFE6C}" presName="circ2" presStyleLbl="vennNode1" presStyleIdx="1" presStyleCnt="3"/>
      <dgm:spPr/>
    </dgm:pt>
    <dgm:pt modelId="{A774717A-D7F8-4D61-8D26-6F0A27B53407}" type="pres">
      <dgm:prSet presAssocID="{CB6C52CC-6970-47F3-93EE-0B60289CFE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A00AB03-C6EF-4A2D-9091-EA1AA232DBF1}" type="pres">
      <dgm:prSet presAssocID="{2D5E74F6-D19E-499A-A82B-9243982FF525}" presName="circ3" presStyleLbl="vennNode1" presStyleIdx="2" presStyleCnt="3"/>
      <dgm:spPr/>
    </dgm:pt>
    <dgm:pt modelId="{9DD88B21-9111-41DD-84E4-952D4FE0ED36}" type="pres">
      <dgm:prSet presAssocID="{2D5E74F6-D19E-499A-A82B-9243982FF52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091D316-6751-482B-93BD-EF65E14A3D4C}" type="presOf" srcId="{1E0F9FB9-5A1D-4B31-B625-B21E19EF0274}" destId="{E2B210A2-2A75-438D-B338-E67E379FE5F5}" srcOrd="0" destOrd="0" presId="urn:microsoft.com/office/officeart/2005/8/layout/venn1"/>
    <dgm:cxn modelId="{0996601A-22A3-4ED0-9D30-A1B62D2193AB}" type="presOf" srcId="{2D5E74F6-D19E-499A-A82B-9243982FF525}" destId="{9DD88B21-9111-41DD-84E4-952D4FE0ED36}" srcOrd="1" destOrd="0" presId="urn:microsoft.com/office/officeart/2005/8/layout/venn1"/>
    <dgm:cxn modelId="{CEB3461B-C676-4E66-9470-A38BF41BDECD}" type="presOf" srcId="{CB6C52CC-6970-47F3-93EE-0B60289CFE6C}" destId="{A774717A-D7F8-4D61-8D26-6F0A27B53407}" srcOrd="1" destOrd="0" presId="urn:microsoft.com/office/officeart/2005/8/layout/venn1"/>
    <dgm:cxn modelId="{25467A1C-107E-4836-BE83-458D8C44A1C1}" type="presOf" srcId="{CA83F5B6-8E47-4E10-A978-AB9122ABF282}" destId="{B801DD08-260B-4DE5-A228-C55A6D096691}" srcOrd="0" destOrd="0" presId="urn:microsoft.com/office/officeart/2005/8/layout/venn1"/>
    <dgm:cxn modelId="{E19F861F-D1B7-45C4-B014-0844A98039B5}" srcId="{CA83F5B6-8E47-4E10-A978-AB9122ABF282}" destId="{1E0F9FB9-5A1D-4B31-B625-B21E19EF0274}" srcOrd="0" destOrd="0" parTransId="{6EB3311E-C3D8-472D-926D-096D025D1D12}" sibTransId="{B65772AB-B103-49E6-BCAB-83A21EF291BC}"/>
    <dgm:cxn modelId="{DC29267E-857D-469F-8295-1852F3FA8C5A}" type="presOf" srcId="{CB6C52CC-6970-47F3-93EE-0B60289CFE6C}" destId="{74882C44-42A2-456F-BF88-6B596AD7FC1E}" srcOrd="0" destOrd="0" presId="urn:microsoft.com/office/officeart/2005/8/layout/venn1"/>
    <dgm:cxn modelId="{7C793DB4-9947-4DB7-B75A-3466D30ECBE4}" srcId="{CA83F5B6-8E47-4E10-A978-AB9122ABF282}" destId="{2D5E74F6-D19E-499A-A82B-9243982FF525}" srcOrd="2" destOrd="0" parTransId="{F1B307BF-AAD6-446F-A5D5-BD2D76C31BCE}" sibTransId="{250D31BE-32B9-439D-B430-533E919550A8}"/>
    <dgm:cxn modelId="{41D82DC0-8013-45C5-A1F8-AA37D02FB091}" srcId="{CA83F5B6-8E47-4E10-A978-AB9122ABF282}" destId="{CB6C52CC-6970-47F3-93EE-0B60289CFE6C}" srcOrd="1" destOrd="0" parTransId="{7F905124-A69C-41A7-B15B-CD1E83E9B39F}" sibTransId="{85BDB96E-5FF0-4836-9448-E3F5790C4F60}"/>
    <dgm:cxn modelId="{14DDC6C6-C1B8-43DF-8173-E196B9DED861}" type="presOf" srcId="{2D5E74F6-D19E-499A-A82B-9243982FF525}" destId="{1A00AB03-C6EF-4A2D-9091-EA1AA232DBF1}" srcOrd="0" destOrd="0" presId="urn:microsoft.com/office/officeart/2005/8/layout/venn1"/>
    <dgm:cxn modelId="{36DE76F2-FD7D-42E2-9426-4A8C2A495E49}" type="presOf" srcId="{1E0F9FB9-5A1D-4B31-B625-B21E19EF0274}" destId="{18EC6033-A436-4ACC-94FD-1CA2E089DF8A}" srcOrd="1" destOrd="0" presId="urn:microsoft.com/office/officeart/2005/8/layout/venn1"/>
    <dgm:cxn modelId="{379CA0BE-793F-41E8-9DDE-65EF6C337C50}" type="presParOf" srcId="{B801DD08-260B-4DE5-A228-C55A6D096691}" destId="{E2B210A2-2A75-438D-B338-E67E379FE5F5}" srcOrd="0" destOrd="0" presId="urn:microsoft.com/office/officeart/2005/8/layout/venn1"/>
    <dgm:cxn modelId="{C81623FC-8F17-48FB-9E83-34EA6EC571E3}" type="presParOf" srcId="{B801DD08-260B-4DE5-A228-C55A6D096691}" destId="{18EC6033-A436-4ACC-94FD-1CA2E089DF8A}" srcOrd="1" destOrd="0" presId="urn:microsoft.com/office/officeart/2005/8/layout/venn1"/>
    <dgm:cxn modelId="{5A0BC2CA-9B97-4A82-8AD4-A0CAD58E1CB9}" type="presParOf" srcId="{B801DD08-260B-4DE5-A228-C55A6D096691}" destId="{74882C44-42A2-456F-BF88-6B596AD7FC1E}" srcOrd="2" destOrd="0" presId="urn:microsoft.com/office/officeart/2005/8/layout/venn1"/>
    <dgm:cxn modelId="{CCD1F81F-2C0A-450F-9DAE-79B0D0A914F7}" type="presParOf" srcId="{B801DD08-260B-4DE5-A228-C55A6D096691}" destId="{A774717A-D7F8-4D61-8D26-6F0A27B53407}" srcOrd="3" destOrd="0" presId="urn:microsoft.com/office/officeart/2005/8/layout/venn1"/>
    <dgm:cxn modelId="{B0B7F339-1FF9-4EFC-8B50-52FDEF76500C}" type="presParOf" srcId="{B801DD08-260B-4DE5-A228-C55A6D096691}" destId="{1A00AB03-C6EF-4A2D-9091-EA1AA232DBF1}" srcOrd="4" destOrd="0" presId="urn:microsoft.com/office/officeart/2005/8/layout/venn1"/>
    <dgm:cxn modelId="{8A75D6AD-B468-4134-B367-BFA913694A3B}" type="presParOf" srcId="{B801DD08-260B-4DE5-A228-C55A6D096691}" destId="{9DD88B21-9111-41DD-84E4-952D4FE0ED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83F5B6-8E47-4E10-A978-AB9122ABF28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E0F9FB9-5A1D-4B31-B625-B21E19EF0274}">
      <dgm:prSet phldrT="[Text]" custT="1"/>
      <dgm:spPr>
        <a:xfrm>
          <a:off x="3494237" y="23740"/>
          <a:ext cx="1139526" cy="1139526"/>
        </a:xfrm>
        <a:prstGeom prst="ellipse">
          <a:avLst/>
        </a:prstGeom>
        <a:solidFill>
          <a:srgbClr val="6EA204">
            <a:lumMod val="50000"/>
            <a:alpha val="50000"/>
          </a:srgbClr>
        </a:solidFill>
        <a:ln w="12700" cap="flat" cmpd="sng" algn="ctr">
          <a:solidFill>
            <a:srgbClr val="00447C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DC</a:t>
          </a:r>
        </a:p>
      </dgm:t>
    </dgm:pt>
    <dgm:pt modelId="{6EB3311E-C3D8-472D-926D-096D025D1D12}" type="parTrans" cxnId="{E19F861F-D1B7-45C4-B014-0844A98039B5}">
      <dgm:prSet/>
      <dgm:spPr/>
      <dgm:t>
        <a:bodyPr/>
        <a:lstStyle/>
        <a:p>
          <a:endParaRPr lang="en-US"/>
        </a:p>
      </dgm:t>
    </dgm:pt>
    <dgm:pt modelId="{B65772AB-B103-49E6-BCAB-83A21EF291BC}" type="sibTrans" cxnId="{E19F861F-D1B7-45C4-B014-0844A98039B5}">
      <dgm:prSet/>
      <dgm:spPr/>
      <dgm:t>
        <a:bodyPr/>
        <a:lstStyle/>
        <a:p>
          <a:endParaRPr lang="en-US"/>
        </a:p>
      </dgm:t>
    </dgm:pt>
    <dgm:pt modelId="{CB6C52CC-6970-47F3-93EE-0B60289CFE6C}">
      <dgm:prSet phldrT="[Text]" custT="1"/>
      <dgm:spPr>
        <a:xfrm>
          <a:off x="3905415" y="735943"/>
          <a:ext cx="1139526" cy="1139526"/>
        </a:xfrm>
        <a:prstGeom prst="ellipse">
          <a:avLst/>
        </a:prstGeom>
        <a:solidFill>
          <a:srgbClr val="6EA204">
            <a:lumMod val="50000"/>
            <a:alpha val="50000"/>
          </a:srgbClr>
        </a:solidFill>
        <a:ln w="12700" cap="flat" cmpd="sng" algn="ctr">
          <a:solidFill>
            <a:srgbClr val="00447C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PCs</a:t>
          </a:r>
        </a:p>
      </dgm:t>
    </dgm:pt>
    <dgm:pt modelId="{7F905124-A69C-41A7-B15B-CD1E83E9B39F}" type="parTrans" cxnId="{41D82DC0-8013-45C5-A1F8-AA37D02FB091}">
      <dgm:prSet/>
      <dgm:spPr/>
      <dgm:t>
        <a:bodyPr/>
        <a:lstStyle/>
        <a:p>
          <a:endParaRPr lang="en-US"/>
        </a:p>
      </dgm:t>
    </dgm:pt>
    <dgm:pt modelId="{85BDB96E-5FF0-4836-9448-E3F5790C4F60}" type="sibTrans" cxnId="{41D82DC0-8013-45C5-A1F8-AA37D02FB091}">
      <dgm:prSet/>
      <dgm:spPr/>
      <dgm:t>
        <a:bodyPr/>
        <a:lstStyle/>
        <a:p>
          <a:endParaRPr lang="en-US"/>
        </a:p>
      </dgm:t>
    </dgm:pt>
    <dgm:pt modelId="{2D5E74F6-D19E-499A-A82B-9243982FF525}">
      <dgm:prSet phldrT="[Text]" custT="1"/>
      <dgm:spPr>
        <a:xfrm>
          <a:off x="3083058" y="735943"/>
          <a:ext cx="1139526" cy="1139526"/>
        </a:xfrm>
        <a:prstGeom prst="ellipse">
          <a:avLst/>
        </a:prstGeom>
        <a:solidFill>
          <a:srgbClr val="6EA204">
            <a:lumMod val="50000"/>
            <a:alpha val="50000"/>
          </a:srgbClr>
        </a:solidFill>
        <a:ln w="12700" cap="flat" cmpd="sng" algn="ctr">
          <a:solidFill>
            <a:srgbClr val="00447C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Net-work</a:t>
          </a:r>
        </a:p>
      </dgm:t>
    </dgm:pt>
    <dgm:pt modelId="{F1B307BF-AAD6-446F-A5D5-BD2D76C31BCE}" type="parTrans" cxnId="{7C793DB4-9947-4DB7-B75A-3466D30ECBE4}">
      <dgm:prSet/>
      <dgm:spPr/>
      <dgm:t>
        <a:bodyPr/>
        <a:lstStyle/>
        <a:p>
          <a:endParaRPr lang="en-US"/>
        </a:p>
      </dgm:t>
    </dgm:pt>
    <dgm:pt modelId="{250D31BE-32B9-439D-B430-533E919550A8}" type="sibTrans" cxnId="{7C793DB4-9947-4DB7-B75A-3466D30ECBE4}">
      <dgm:prSet/>
      <dgm:spPr/>
      <dgm:t>
        <a:bodyPr/>
        <a:lstStyle/>
        <a:p>
          <a:endParaRPr lang="en-US"/>
        </a:p>
      </dgm:t>
    </dgm:pt>
    <dgm:pt modelId="{B801DD08-260B-4DE5-A228-C55A6D096691}" type="pres">
      <dgm:prSet presAssocID="{CA83F5B6-8E47-4E10-A978-AB9122ABF282}" presName="compositeShape" presStyleCnt="0">
        <dgm:presLayoutVars>
          <dgm:chMax val="7"/>
          <dgm:dir/>
          <dgm:resizeHandles val="exact"/>
        </dgm:presLayoutVars>
      </dgm:prSet>
      <dgm:spPr/>
    </dgm:pt>
    <dgm:pt modelId="{E2B210A2-2A75-438D-B338-E67E379FE5F5}" type="pres">
      <dgm:prSet presAssocID="{1E0F9FB9-5A1D-4B31-B625-B21E19EF0274}" presName="circ1" presStyleLbl="vennNode1" presStyleIdx="0" presStyleCnt="3"/>
      <dgm:spPr/>
    </dgm:pt>
    <dgm:pt modelId="{18EC6033-A436-4ACC-94FD-1CA2E089DF8A}" type="pres">
      <dgm:prSet presAssocID="{1E0F9FB9-5A1D-4B31-B625-B21E19EF027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882C44-42A2-456F-BF88-6B596AD7FC1E}" type="pres">
      <dgm:prSet presAssocID="{CB6C52CC-6970-47F3-93EE-0B60289CFE6C}" presName="circ2" presStyleLbl="vennNode1" presStyleIdx="1" presStyleCnt="3"/>
      <dgm:spPr/>
    </dgm:pt>
    <dgm:pt modelId="{A774717A-D7F8-4D61-8D26-6F0A27B53407}" type="pres">
      <dgm:prSet presAssocID="{CB6C52CC-6970-47F3-93EE-0B60289CFE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A00AB03-C6EF-4A2D-9091-EA1AA232DBF1}" type="pres">
      <dgm:prSet presAssocID="{2D5E74F6-D19E-499A-A82B-9243982FF525}" presName="circ3" presStyleLbl="vennNode1" presStyleIdx="2" presStyleCnt="3"/>
      <dgm:spPr/>
    </dgm:pt>
    <dgm:pt modelId="{9DD88B21-9111-41DD-84E4-952D4FE0ED36}" type="pres">
      <dgm:prSet presAssocID="{2D5E74F6-D19E-499A-A82B-9243982FF52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091D316-6751-482B-93BD-EF65E14A3D4C}" type="presOf" srcId="{1E0F9FB9-5A1D-4B31-B625-B21E19EF0274}" destId="{E2B210A2-2A75-438D-B338-E67E379FE5F5}" srcOrd="0" destOrd="0" presId="urn:microsoft.com/office/officeart/2005/8/layout/venn1"/>
    <dgm:cxn modelId="{0996601A-22A3-4ED0-9D30-A1B62D2193AB}" type="presOf" srcId="{2D5E74F6-D19E-499A-A82B-9243982FF525}" destId="{9DD88B21-9111-41DD-84E4-952D4FE0ED36}" srcOrd="1" destOrd="0" presId="urn:microsoft.com/office/officeart/2005/8/layout/venn1"/>
    <dgm:cxn modelId="{CEB3461B-C676-4E66-9470-A38BF41BDECD}" type="presOf" srcId="{CB6C52CC-6970-47F3-93EE-0B60289CFE6C}" destId="{A774717A-D7F8-4D61-8D26-6F0A27B53407}" srcOrd="1" destOrd="0" presId="urn:microsoft.com/office/officeart/2005/8/layout/venn1"/>
    <dgm:cxn modelId="{25467A1C-107E-4836-BE83-458D8C44A1C1}" type="presOf" srcId="{CA83F5B6-8E47-4E10-A978-AB9122ABF282}" destId="{B801DD08-260B-4DE5-A228-C55A6D096691}" srcOrd="0" destOrd="0" presId="urn:microsoft.com/office/officeart/2005/8/layout/venn1"/>
    <dgm:cxn modelId="{E19F861F-D1B7-45C4-B014-0844A98039B5}" srcId="{CA83F5B6-8E47-4E10-A978-AB9122ABF282}" destId="{1E0F9FB9-5A1D-4B31-B625-B21E19EF0274}" srcOrd="0" destOrd="0" parTransId="{6EB3311E-C3D8-472D-926D-096D025D1D12}" sibTransId="{B65772AB-B103-49E6-BCAB-83A21EF291BC}"/>
    <dgm:cxn modelId="{DC29267E-857D-469F-8295-1852F3FA8C5A}" type="presOf" srcId="{CB6C52CC-6970-47F3-93EE-0B60289CFE6C}" destId="{74882C44-42A2-456F-BF88-6B596AD7FC1E}" srcOrd="0" destOrd="0" presId="urn:microsoft.com/office/officeart/2005/8/layout/venn1"/>
    <dgm:cxn modelId="{7C793DB4-9947-4DB7-B75A-3466D30ECBE4}" srcId="{CA83F5B6-8E47-4E10-A978-AB9122ABF282}" destId="{2D5E74F6-D19E-499A-A82B-9243982FF525}" srcOrd="2" destOrd="0" parTransId="{F1B307BF-AAD6-446F-A5D5-BD2D76C31BCE}" sibTransId="{250D31BE-32B9-439D-B430-533E919550A8}"/>
    <dgm:cxn modelId="{41D82DC0-8013-45C5-A1F8-AA37D02FB091}" srcId="{CA83F5B6-8E47-4E10-A978-AB9122ABF282}" destId="{CB6C52CC-6970-47F3-93EE-0B60289CFE6C}" srcOrd="1" destOrd="0" parTransId="{7F905124-A69C-41A7-B15B-CD1E83E9B39F}" sibTransId="{85BDB96E-5FF0-4836-9448-E3F5790C4F60}"/>
    <dgm:cxn modelId="{14DDC6C6-C1B8-43DF-8173-E196B9DED861}" type="presOf" srcId="{2D5E74F6-D19E-499A-A82B-9243982FF525}" destId="{1A00AB03-C6EF-4A2D-9091-EA1AA232DBF1}" srcOrd="0" destOrd="0" presId="urn:microsoft.com/office/officeart/2005/8/layout/venn1"/>
    <dgm:cxn modelId="{36DE76F2-FD7D-42E2-9426-4A8C2A495E49}" type="presOf" srcId="{1E0F9FB9-5A1D-4B31-B625-B21E19EF0274}" destId="{18EC6033-A436-4ACC-94FD-1CA2E089DF8A}" srcOrd="1" destOrd="0" presId="urn:microsoft.com/office/officeart/2005/8/layout/venn1"/>
    <dgm:cxn modelId="{379CA0BE-793F-41E8-9DDE-65EF6C337C50}" type="presParOf" srcId="{B801DD08-260B-4DE5-A228-C55A6D096691}" destId="{E2B210A2-2A75-438D-B338-E67E379FE5F5}" srcOrd="0" destOrd="0" presId="urn:microsoft.com/office/officeart/2005/8/layout/venn1"/>
    <dgm:cxn modelId="{C81623FC-8F17-48FB-9E83-34EA6EC571E3}" type="presParOf" srcId="{B801DD08-260B-4DE5-A228-C55A6D096691}" destId="{18EC6033-A436-4ACC-94FD-1CA2E089DF8A}" srcOrd="1" destOrd="0" presId="urn:microsoft.com/office/officeart/2005/8/layout/venn1"/>
    <dgm:cxn modelId="{5A0BC2CA-9B97-4A82-8AD4-A0CAD58E1CB9}" type="presParOf" srcId="{B801DD08-260B-4DE5-A228-C55A6D096691}" destId="{74882C44-42A2-456F-BF88-6B596AD7FC1E}" srcOrd="2" destOrd="0" presId="urn:microsoft.com/office/officeart/2005/8/layout/venn1"/>
    <dgm:cxn modelId="{CCD1F81F-2C0A-450F-9DAE-79B0D0A914F7}" type="presParOf" srcId="{B801DD08-260B-4DE5-A228-C55A6D096691}" destId="{A774717A-D7F8-4D61-8D26-6F0A27B53407}" srcOrd="3" destOrd="0" presId="urn:microsoft.com/office/officeart/2005/8/layout/venn1"/>
    <dgm:cxn modelId="{B0B7F339-1FF9-4EFC-8B50-52FDEF76500C}" type="presParOf" srcId="{B801DD08-260B-4DE5-A228-C55A6D096691}" destId="{1A00AB03-C6EF-4A2D-9091-EA1AA232DBF1}" srcOrd="4" destOrd="0" presId="urn:microsoft.com/office/officeart/2005/8/layout/venn1"/>
    <dgm:cxn modelId="{8A75D6AD-B468-4134-B367-BFA913694A3B}" type="presParOf" srcId="{B801DD08-260B-4DE5-A228-C55A6D096691}" destId="{9DD88B21-9111-41DD-84E4-952D4FE0ED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20ADAC-096E-46CB-8BCB-650B8249B35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290BF8-859A-486B-B143-EBC5D77576A8}">
      <dgm:prSet phldrT="[Text]"/>
      <dgm:spPr>
        <a:xfrm>
          <a:off x="2441847" y="1630071"/>
          <a:ext cx="2093011" cy="1086714"/>
        </a:xfrm>
        <a:prstGeom prst="roundRect">
          <a:avLst/>
        </a:prstGeom>
        <a:solidFill>
          <a:srgbClr val="00447C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6C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Primary Internal DCF</a:t>
          </a:r>
        </a:p>
      </dgm:t>
    </dgm:pt>
    <dgm:pt modelId="{B127A3DB-C437-4494-B356-A8A733F4CE00}" type="parTrans" cxnId="{B47FD3DA-1144-49B2-B91C-A3FC572E62CF}">
      <dgm:prSet/>
      <dgm:spPr/>
      <dgm:t>
        <a:bodyPr/>
        <a:lstStyle/>
        <a:p>
          <a:endParaRPr lang="en-US"/>
        </a:p>
      </dgm:t>
    </dgm:pt>
    <dgm:pt modelId="{FC7E1E09-14BE-4E10-92A5-97D8E3E13AEA}" type="sibTrans" cxnId="{B47FD3DA-1144-49B2-B91C-A3FC572E62CF}">
      <dgm:prSet/>
      <dgm:spPr/>
      <dgm:t>
        <a:bodyPr/>
        <a:lstStyle/>
        <a:p>
          <a:endParaRPr lang="en-US"/>
        </a:p>
      </dgm:t>
    </dgm:pt>
    <dgm:pt modelId="{0CBA1B61-7EFC-46D3-ABBF-148167977039}">
      <dgm:prSet phldrT="[Text]"/>
      <dgm:spPr>
        <a:xfrm rot="16200000">
          <a:off x="657462" y="-657462"/>
          <a:ext cx="2173428" cy="3488353"/>
        </a:xfrm>
        <a:prstGeom prst="round1Rect">
          <a:avLst/>
        </a:prstGeom>
        <a:solidFill>
          <a:srgbClr val="6EA204"/>
        </a:solidFill>
        <a:ln w="12700" cap="flat" cmpd="sng" algn="ctr">
          <a:solidFill>
            <a:srgbClr val="0076C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Internal                      Data Inputs</a:t>
          </a:r>
        </a:p>
      </dgm:t>
    </dgm:pt>
    <dgm:pt modelId="{F3B5EF9E-13B3-41FE-B63C-768E6BA57893}" type="parTrans" cxnId="{B8521A04-6263-4CFC-99A1-BA531CE8E643}">
      <dgm:prSet/>
      <dgm:spPr/>
      <dgm:t>
        <a:bodyPr/>
        <a:lstStyle/>
        <a:p>
          <a:endParaRPr lang="en-US"/>
        </a:p>
      </dgm:t>
    </dgm:pt>
    <dgm:pt modelId="{041D5748-F28B-42DE-999B-8A842C914642}" type="sibTrans" cxnId="{B8521A04-6263-4CFC-99A1-BA531CE8E643}">
      <dgm:prSet/>
      <dgm:spPr/>
      <dgm:t>
        <a:bodyPr/>
        <a:lstStyle/>
        <a:p>
          <a:endParaRPr lang="en-US"/>
        </a:p>
      </dgm:t>
    </dgm:pt>
    <dgm:pt modelId="{35C9AFFB-72BD-4345-B9AE-CD890E38C493}">
      <dgm:prSet phldrT="[Text]"/>
      <dgm:spPr>
        <a:xfrm>
          <a:off x="3488353" y="0"/>
          <a:ext cx="3488353" cy="2173428"/>
        </a:xfrm>
        <a:prstGeom prst="round1Rect">
          <a:avLst/>
        </a:prstGeom>
        <a:solidFill>
          <a:srgbClr val="6EA204">
            <a:lumMod val="50000"/>
          </a:srgbClr>
        </a:solidFill>
        <a:ln w="12700" cap="flat" cmpd="sng" algn="ctr">
          <a:solidFill>
            <a:srgbClr val="0076C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Internal                  Data Outputs</a:t>
          </a:r>
        </a:p>
      </dgm:t>
    </dgm:pt>
    <dgm:pt modelId="{6940D4FA-7288-4B1D-84CE-5B898DCAC235}" type="parTrans" cxnId="{CDDB5CAF-5DC4-4DB8-A15F-109A191A44B4}">
      <dgm:prSet/>
      <dgm:spPr/>
      <dgm:t>
        <a:bodyPr/>
        <a:lstStyle/>
        <a:p>
          <a:endParaRPr lang="en-US"/>
        </a:p>
      </dgm:t>
    </dgm:pt>
    <dgm:pt modelId="{5AAAA2BE-1CA9-4879-9268-294C51740498}" type="sibTrans" cxnId="{CDDB5CAF-5DC4-4DB8-A15F-109A191A44B4}">
      <dgm:prSet/>
      <dgm:spPr/>
      <dgm:t>
        <a:bodyPr/>
        <a:lstStyle/>
        <a:p>
          <a:endParaRPr lang="en-US"/>
        </a:p>
      </dgm:t>
    </dgm:pt>
    <dgm:pt modelId="{982262E9-E536-4D00-991B-599262CFC64D}">
      <dgm:prSet phldrT="[Text]"/>
      <dgm:spPr>
        <a:xfrm rot="10800000">
          <a:off x="0" y="2173428"/>
          <a:ext cx="3488353" cy="2173428"/>
        </a:xfrm>
        <a:prstGeom prst="round1Rect">
          <a:avLst/>
        </a:prstGeom>
        <a:solidFill>
          <a:srgbClr val="00447C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6C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External                   Data Inputs</a:t>
          </a:r>
        </a:p>
      </dgm:t>
    </dgm:pt>
    <dgm:pt modelId="{B3C6BF85-A454-407B-9C2D-26DEB1E70DD0}" type="parTrans" cxnId="{826400BD-FCE3-43D1-9945-6E380CF25C22}">
      <dgm:prSet/>
      <dgm:spPr/>
      <dgm:t>
        <a:bodyPr/>
        <a:lstStyle/>
        <a:p>
          <a:endParaRPr lang="en-US"/>
        </a:p>
      </dgm:t>
    </dgm:pt>
    <dgm:pt modelId="{35C0BF76-C595-49BD-8571-B9298D20DBB8}" type="sibTrans" cxnId="{826400BD-FCE3-43D1-9945-6E380CF25C22}">
      <dgm:prSet/>
      <dgm:spPr/>
      <dgm:t>
        <a:bodyPr/>
        <a:lstStyle/>
        <a:p>
          <a:endParaRPr lang="en-US"/>
        </a:p>
      </dgm:t>
    </dgm:pt>
    <dgm:pt modelId="{64566EBA-3961-478F-9CE2-A6BB1311AC67}">
      <dgm:prSet phldrT="[Text]"/>
      <dgm:spPr>
        <a:xfrm rot="5400000">
          <a:off x="4145815" y="1515965"/>
          <a:ext cx="2173428" cy="3488353"/>
        </a:xfrm>
        <a:prstGeom prst="round1Rect">
          <a:avLst/>
        </a:prstGeom>
        <a:solidFill>
          <a:srgbClr val="0076CE">
            <a:lumMod val="50000"/>
          </a:srgbClr>
        </a:solidFill>
        <a:ln w="12700" cap="flat" cmpd="sng" algn="ctr">
          <a:solidFill>
            <a:srgbClr val="0076C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External                  Data Outputs</a:t>
          </a:r>
        </a:p>
      </dgm:t>
    </dgm:pt>
    <dgm:pt modelId="{94278F8D-6AA2-409E-92D4-6163EB9E48DF}" type="parTrans" cxnId="{DC602005-4013-448A-9BBA-5D44589B44E1}">
      <dgm:prSet/>
      <dgm:spPr/>
      <dgm:t>
        <a:bodyPr/>
        <a:lstStyle/>
        <a:p>
          <a:endParaRPr lang="en-US"/>
        </a:p>
      </dgm:t>
    </dgm:pt>
    <dgm:pt modelId="{C2A6AA89-0E82-4F17-AEBD-AD4BC13FE150}" type="sibTrans" cxnId="{DC602005-4013-448A-9BBA-5D44589B44E1}">
      <dgm:prSet/>
      <dgm:spPr/>
      <dgm:t>
        <a:bodyPr/>
        <a:lstStyle/>
        <a:p>
          <a:endParaRPr lang="en-US"/>
        </a:p>
      </dgm:t>
    </dgm:pt>
    <dgm:pt modelId="{43256579-587A-4244-8D32-F801B8074A3F}">
      <dgm:prSet phldrT="[Text]"/>
      <dgm:spPr/>
      <dgm:t>
        <a:bodyPr/>
        <a:lstStyle/>
        <a:p>
          <a:endParaRPr lang="en-US"/>
        </a:p>
      </dgm:t>
    </dgm:pt>
    <dgm:pt modelId="{E0DA7D4B-3880-4F0C-903A-02248D1553A0}" type="parTrans" cxnId="{E1CF1D59-5AE2-422B-81FC-5412C5EF4C36}">
      <dgm:prSet/>
      <dgm:spPr/>
      <dgm:t>
        <a:bodyPr/>
        <a:lstStyle/>
        <a:p>
          <a:endParaRPr lang="en-US"/>
        </a:p>
      </dgm:t>
    </dgm:pt>
    <dgm:pt modelId="{73C6E151-5FD7-400A-B797-4B85CE276A1E}" type="sibTrans" cxnId="{E1CF1D59-5AE2-422B-81FC-5412C5EF4C36}">
      <dgm:prSet/>
      <dgm:spPr/>
      <dgm:t>
        <a:bodyPr/>
        <a:lstStyle/>
        <a:p>
          <a:endParaRPr lang="en-US"/>
        </a:p>
      </dgm:t>
    </dgm:pt>
    <dgm:pt modelId="{F675CC42-6014-4CBD-8353-7EC11AE01460}" type="pres">
      <dgm:prSet presAssocID="{BA20ADAC-096E-46CB-8BCB-650B8249B35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3DEFC5-621A-4E23-BD6F-FB29CA533A7A}" type="pres">
      <dgm:prSet presAssocID="{BA20ADAC-096E-46CB-8BCB-650B8249B351}" presName="matrix" presStyleCnt="0"/>
      <dgm:spPr/>
    </dgm:pt>
    <dgm:pt modelId="{9C7A7ADC-C2A4-4B2D-9DA4-FB6ADB3F3AD9}" type="pres">
      <dgm:prSet presAssocID="{BA20ADAC-096E-46CB-8BCB-650B8249B351}" presName="tile1" presStyleLbl="node1" presStyleIdx="0" presStyleCnt="4"/>
      <dgm:spPr/>
    </dgm:pt>
    <dgm:pt modelId="{2BBDBE0B-7954-4F02-B809-6497CB72F456}" type="pres">
      <dgm:prSet presAssocID="{BA20ADAC-096E-46CB-8BCB-650B8249B35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12749B2-41AC-48AA-AB28-EA10925E569A}" type="pres">
      <dgm:prSet presAssocID="{BA20ADAC-096E-46CB-8BCB-650B8249B351}" presName="tile2" presStyleLbl="node1" presStyleIdx="1" presStyleCnt="4"/>
      <dgm:spPr/>
    </dgm:pt>
    <dgm:pt modelId="{1F7A1CB1-B271-46C5-9FA1-27F6E5D78166}" type="pres">
      <dgm:prSet presAssocID="{BA20ADAC-096E-46CB-8BCB-650B8249B35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34E7270-8CF6-45D3-9662-31D6653C591A}" type="pres">
      <dgm:prSet presAssocID="{BA20ADAC-096E-46CB-8BCB-650B8249B351}" presName="tile3" presStyleLbl="node1" presStyleIdx="2" presStyleCnt="4"/>
      <dgm:spPr/>
    </dgm:pt>
    <dgm:pt modelId="{441147B7-E265-454A-9B69-7371DF710D2A}" type="pres">
      <dgm:prSet presAssocID="{BA20ADAC-096E-46CB-8BCB-650B8249B35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D4E6BFF-7B43-4F56-9016-382FD1FFD7FE}" type="pres">
      <dgm:prSet presAssocID="{BA20ADAC-096E-46CB-8BCB-650B8249B351}" presName="tile4" presStyleLbl="node1" presStyleIdx="3" presStyleCnt="4" custLinFactNeighborX="1337" custLinFactNeighborY="22753"/>
      <dgm:spPr/>
    </dgm:pt>
    <dgm:pt modelId="{C30D1DE9-D327-4EBF-8246-9795BA7D0949}" type="pres">
      <dgm:prSet presAssocID="{BA20ADAC-096E-46CB-8BCB-650B8249B35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82F791D-3D79-4379-91DD-3C41BD9C22EB}" type="pres">
      <dgm:prSet presAssocID="{BA20ADAC-096E-46CB-8BCB-650B8249B35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8521A04-6263-4CFC-99A1-BA531CE8E643}" srcId="{A9290BF8-859A-486B-B143-EBC5D77576A8}" destId="{0CBA1B61-7EFC-46D3-ABBF-148167977039}" srcOrd="0" destOrd="0" parTransId="{F3B5EF9E-13B3-41FE-B63C-768E6BA57893}" sibTransId="{041D5748-F28B-42DE-999B-8A842C914642}"/>
    <dgm:cxn modelId="{DC602005-4013-448A-9BBA-5D44589B44E1}" srcId="{A9290BF8-859A-486B-B143-EBC5D77576A8}" destId="{64566EBA-3961-478F-9CE2-A6BB1311AC67}" srcOrd="3" destOrd="0" parTransId="{94278F8D-6AA2-409E-92D4-6163EB9E48DF}" sibTransId="{C2A6AA89-0E82-4F17-AEBD-AD4BC13FE150}"/>
    <dgm:cxn modelId="{89353B17-79A3-49CF-A550-79AF08297E6D}" type="presOf" srcId="{982262E9-E536-4D00-991B-599262CFC64D}" destId="{734E7270-8CF6-45D3-9662-31D6653C591A}" srcOrd="0" destOrd="0" presId="urn:microsoft.com/office/officeart/2005/8/layout/matrix1"/>
    <dgm:cxn modelId="{A9F28125-245D-4E4B-9406-347AC48B8176}" type="presOf" srcId="{35C9AFFB-72BD-4345-B9AE-CD890E38C493}" destId="{A12749B2-41AC-48AA-AB28-EA10925E569A}" srcOrd="0" destOrd="0" presId="urn:microsoft.com/office/officeart/2005/8/layout/matrix1"/>
    <dgm:cxn modelId="{412D962E-5A75-44AE-9070-0EEFD879107D}" type="presOf" srcId="{0CBA1B61-7EFC-46D3-ABBF-148167977039}" destId="{9C7A7ADC-C2A4-4B2D-9DA4-FB6ADB3F3AD9}" srcOrd="0" destOrd="0" presId="urn:microsoft.com/office/officeart/2005/8/layout/matrix1"/>
    <dgm:cxn modelId="{AC0B1438-FAA5-4CAD-9AC5-A53172589A75}" type="presOf" srcId="{0CBA1B61-7EFC-46D3-ABBF-148167977039}" destId="{2BBDBE0B-7954-4F02-B809-6497CB72F456}" srcOrd="1" destOrd="0" presId="urn:microsoft.com/office/officeart/2005/8/layout/matrix1"/>
    <dgm:cxn modelId="{E1CF1D59-5AE2-422B-81FC-5412C5EF4C36}" srcId="{BA20ADAC-096E-46CB-8BCB-650B8249B351}" destId="{43256579-587A-4244-8D32-F801B8074A3F}" srcOrd="1" destOrd="0" parTransId="{E0DA7D4B-3880-4F0C-903A-02248D1553A0}" sibTransId="{73C6E151-5FD7-400A-B797-4B85CE276A1E}"/>
    <dgm:cxn modelId="{DF2CB78C-7887-4FE3-9A73-A3683555793A}" type="presOf" srcId="{64566EBA-3961-478F-9CE2-A6BB1311AC67}" destId="{FD4E6BFF-7B43-4F56-9016-382FD1FFD7FE}" srcOrd="0" destOrd="0" presId="urn:microsoft.com/office/officeart/2005/8/layout/matrix1"/>
    <dgm:cxn modelId="{02ACD19D-D5EB-41C4-8558-447EF3D26A61}" type="presOf" srcId="{64566EBA-3961-478F-9CE2-A6BB1311AC67}" destId="{C30D1DE9-D327-4EBF-8246-9795BA7D0949}" srcOrd="1" destOrd="0" presId="urn:microsoft.com/office/officeart/2005/8/layout/matrix1"/>
    <dgm:cxn modelId="{CDDB5CAF-5DC4-4DB8-A15F-109A191A44B4}" srcId="{A9290BF8-859A-486B-B143-EBC5D77576A8}" destId="{35C9AFFB-72BD-4345-B9AE-CD890E38C493}" srcOrd="1" destOrd="0" parTransId="{6940D4FA-7288-4B1D-84CE-5B898DCAC235}" sibTransId="{5AAAA2BE-1CA9-4879-9268-294C51740498}"/>
    <dgm:cxn modelId="{ABA060B3-4A26-4E9F-8E21-4FF225FFFCBB}" type="presOf" srcId="{BA20ADAC-096E-46CB-8BCB-650B8249B351}" destId="{F675CC42-6014-4CBD-8353-7EC11AE01460}" srcOrd="0" destOrd="0" presId="urn:microsoft.com/office/officeart/2005/8/layout/matrix1"/>
    <dgm:cxn modelId="{EF96ABB5-2EC2-4B75-9E61-EA1F5FC95BD5}" type="presOf" srcId="{982262E9-E536-4D00-991B-599262CFC64D}" destId="{441147B7-E265-454A-9B69-7371DF710D2A}" srcOrd="1" destOrd="0" presId="urn:microsoft.com/office/officeart/2005/8/layout/matrix1"/>
    <dgm:cxn modelId="{826400BD-FCE3-43D1-9945-6E380CF25C22}" srcId="{A9290BF8-859A-486B-B143-EBC5D77576A8}" destId="{982262E9-E536-4D00-991B-599262CFC64D}" srcOrd="2" destOrd="0" parTransId="{B3C6BF85-A454-407B-9C2D-26DEB1E70DD0}" sibTransId="{35C0BF76-C595-49BD-8571-B9298D20DBB8}"/>
    <dgm:cxn modelId="{F81E61C7-3E52-429F-8247-D3C44FDB48C9}" type="presOf" srcId="{A9290BF8-859A-486B-B143-EBC5D77576A8}" destId="{482F791D-3D79-4379-91DD-3C41BD9C22EB}" srcOrd="0" destOrd="0" presId="urn:microsoft.com/office/officeart/2005/8/layout/matrix1"/>
    <dgm:cxn modelId="{CAA049D2-4915-4669-A847-158191676BE1}" type="presOf" srcId="{35C9AFFB-72BD-4345-B9AE-CD890E38C493}" destId="{1F7A1CB1-B271-46C5-9FA1-27F6E5D78166}" srcOrd="1" destOrd="0" presId="urn:microsoft.com/office/officeart/2005/8/layout/matrix1"/>
    <dgm:cxn modelId="{B47FD3DA-1144-49B2-B91C-A3FC572E62CF}" srcId="{BA20ADAC-096E-46CB-8BCB-650B8249B351}" destId="{A9290BF8-859A-486B-B143-EBC5D77576A8}" srcOrd="0" destOrd="0" parTransId="{B127A3DB-C437-4494-B356-A8A733F4CE00}" sibTransId="{FC7E1E09-14BE-4E10-92A5-97D8E3E13AEA}"/>
    <dgm:cxn modelId="{7BF092AF-FF89-4FA3-853A-299F105A8865}" type="presParOf" srcId="{F675CC42-6014-4CBD-8353-7EC11AE01460}" destId="{CA3DEFC5-621A-4E23-BD6F-FB29CA533A7A}" srcOrd="0" destOrd="0" presId="urn:microsoft.com/office/officeart/2005/8/layout/matrix1"/>
    <dgm:cxn modelId="{770B6731-5E08-44F1-86D4-A9A10CAB0DC2}" type="presParOf" srcId="{CA3DEFC5-621A-4E23-BD6F-FB29CA533A7A}" destId="{9C7A7ADC-C2A4-4B2D-9DA4-FB6ADB3F3AD9}" srcOrd="0" destOrd="0" presId="urn:microsoft.com/office/officeart/2005/8/layout/matrix1"/>
    <dgm:cxn modelId="{A3695776-FBE3-4429-A738-704F3DA90EDB}" type="presParOf" srcId="{CA3DEFC5-621A-4E23-BD6F-FB29CA533A7A}" destId="{2BBDBE0B-7954-4F02-B809-6497CB72F456}" srcOrd="1" destOrd="0" presId="urn:microsoft.com/office/officeart/2005/8/layout/matrix1"/>
    <dgm:cxn modelId="{D0BD6696-F477-450A-9024-833CAEAE7F8D}" type="presParOf" srcId="{CA3DEFC5-621A-4E23-BD6F-FB29CA533A7A}" destId="{A12749B2-41AC-48AA-AB28-EA10925E569A}" srcOrd="2" destOrd="0" presId="urn:microsoft.com/office/officeart/2005/8/layout/matrix1"/>
    <dgm:cxn modelId="{D4244ACF-6D05-430F-A6DA-2FA4E3D22A77}" type="presParOf" srcId="{CA3DEFC5-621A-4E23-BD6F-FB29CA533A7A}" destId="{1F7A1CB1-B271-46C5-9FA1-27F6E5D78166}" srcOrd="3" destOrd="0" presId="urn:microsoft.com/office/officeart/2005/8/layout/matrix1"/>
    <dgm:cxn modelId="{317A6F8F-46B3-4B20-B2DF-6BC93E0B6FD2}" type="presParOf" srcId="{CA3DEFC5-621A-4E23-BD6F-FB29CA533A7A}" destId="{734E7270-8CF6-45D3-9662-31D6653C591A}" srcOrd="4" destOrd="0" presId="urn:microsoft.com/office/officeart/2005/8/layout/matrix1"/>
    <dgm:cxn modelId="{D15624B7-381A-4026-9C3E-DE1AB8C62C2A}" type="presParOf" srcId="{CA3DEFC5-621A-4E23-BD6F-FB29CA533A7A}" destId="{441147B7-E265-454A-9B69-7371DF710D2A}" srcOrd="5" destOrd="0" presId="urn:microsoft.com/office/officeart/2005/8/layout/matrix1"/>
    <dgm:cxn modelId="{786A4E2E-C881-4EB6-8582-CEA9074B79BE}" type="presParOf" srcId="{CA3DEFC5-621A-4E23-BD6F-FB29CA533A7A}" destId="{FD4E6BFF-7B43-4F56-9016-382FD1FFD7FE}" srcOrd="6" destOrd="0" presId="urn:microsoft.com/office/officeart/2005/8/layout/matrix1"/>
    <dgm:cxn modelId="{94F55674-7B80-45D1-92DF-1376D97C60ED}" type="presParOf" srcId="{CA3DEFC5-621A-4E23-BD6F-FB29CA533A7A}" destId="{C30D1DE9-D327-4EBF-8246-9795BA7D0949}" srcOrd="7" destOrd="0" presId="urn:microsoft.com/office/officeart/2005/8/layout/matrix1"/>
    <dgm:cxn modelId="{CA7C45F9-00EF-4E5D-BC13-8601559949F9}" type="presParOf" srcId="{F675CC42-6014-4CBD-8353-7EC11AE01460}" destId="{482F791D-3D79-4379-91DD-3C41BD9C22E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210A2-2A75-438D-B338-E67E379FE5F5}">
      <dsp:nvSpPr>
        <dsp:cNvPr id="0" name=""/>
        <dsp:cNvSpPr/>
      </dsp:nvSpPr>
      <dsp:spPr>
        <a:xfrm>
          <a:off x="2720528" y="55977"/>
          <a:ext cx="2686942" cy="2686942"/>
        </a:xfrm>
        <a:prstGeom prst="ellipse">
          <a:avLst/>
        </a:prstGeom>
        <a:solidFill>
          <a:srgbClr val="00447C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6C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rgbClr val="444444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367349" y="703264"/>
        <a:ext cx="1393300" cy="854979"/>
      </dsp:txXfrm>
    </dsp:sp>
    <dsp:sp modelId="{74882C44-42A2-456F-BF88-6B596AD7FC1E}">
      <dsp:nvSpPr>
        <dsp:cNvPr id="0" name=""/>
        <dsp:cNvSpPr/>
      </dsp:nvSpPr>
      <dsp:spPr>
        <a:xfrm>
          <a:off x="3690067" y="1735316"/>
          <a:ext cx="2686942" cy="2686942"/>
        </a:xfrm>
        <a:prstGeom prst="ellipse">
          <a:avLst/>
        </a:prstGeom>
        <a:solidFill>
          <a:srgbClr val="00447C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6C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rgbClr val="444444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4747919" y="2645864"/>
        <a:ext cx="1139973" cy="1044976"/>
      </dsp:txXfrm>
    </dsp:sp>
    <dsp:sp modelId="{1A00AB03-C6EF-4A2D-9091-EA1AA232DBF1}">
      <dsp:nvSpPr>
        <dsp:cNvPr id="0" name=""/>
        <dsp:cNvSpPr/>
      </dsp:nvSpPr>
      <dsp:spPr>
        <a:xfrm>
          <a:off x="1750990" y="1735316"/>
          <a:ext cx="2686942" cy="2686942"/>
        </a:xfrm>
        <a:prstGeom prst="ellipse">
          <a:avLst/>
        </a:prstGeom>
        <a:solidFill>
          <a:srgbClr val="00447C">
            <a:alpha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6C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rgbClr val="444444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240106" y="2645864"/>
        <a:ext cx="1139973" cy="1044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210A2-2A75-438D-B338-E67E379FE5F5}">
      <dsp:nvSpPr>
        <dsp:cNvPr id="0" name=""/>
        <dsp:cNvSpPr/>
      </dsp:nvSpPr>
      <dsp:spPr>
        <a:xfrm>
          <a:off x="3494237" y="23740"/>
          <a:ext cx="1139526" cy="1139526"/>
        </a:xfrm>
        <a:prstGeom prst="ellipse">
          <a:avLst/>
        </a:prstGeom>
        <a:solidFill>
          <a:srgbClr val="6EA204">
            <a:lumMod val="50000"/>
            <a:alpha val="50000"/>
          </a:srgbClr>
        </a:solidFill>
        <a:ln w="12700" cap="flat" cmpd="sng" algn="ctr">
          <a:solidFill>
            <a:srgbClr val="0044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LoB</a:t>
          </a:r>
          <a:endParaRPr lang="en-US" sz="2400" kern="1200" dirty="0">
            <a:solidFill>
              <a:srgbClr val="444444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768551" y="298253"/>
        <a:ext cx="590896" cy="362594"/>
      </dsp:txXfrm>
    </dsp:sp>
    <dsp:sp modelId="{74882C44-42A2-456F-BF88-6B596AD7FC1E}">
      <dsp:nvSpPr>
        <dsp:cNvPr id="0" name=""/>
        <dsp:cNvSpPr/>
      </dsp:nvSpPr>
      <dsp:spPr>
        <a:xfrm>
          <a:off x="3905415" y="735943"/>
          <a:ext cx="1139526" cy="1139526"/>
        </a:xfrm>
        <a:prstGeom prst="ellipse">
          <a:avLst/>
        </a:prstGeom>
        <a:solidFill>
          <a:srgbClr val="6EA204">
            <a:lumMod val="50000"/>
            <a:alpha val="50000"/>
          </a:srgbClr>
        </a:solidFill>
        <a:ln w="12700" cap="flat" cmpd="sng" algn="ctr">
          <a:solidFill>
            <a:srgbClr val="0044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OT</a:t>
          </a:r>
        </a:p>
      </dsp:txBody>
      <dsp:txXfrm>
        <a:off x="4354049" y="1122105"/>
        <a:ext cx="483459" cy="443171"/>
      </dsp:txXfrm>
    </dsp:sp>
    <dsp:sp modelId="{1A00AB03-C6EF-4A2D-9091-EA1AA232DBF1}">
      <dsp:nvSpPr>
        <dsp:cNvPr id="0" name=""/>
        <dsp:cNvSpPr/>
      </dsp:nvSpPr>
      <dsp:spPr>
        <a:xfrm>
          <a:off x="3083058" y="735943"/>
          <a:ext cx="1139526" cy="1139526"/>
        </a:xfrm>
        <a:prstGeom prst="ellipse">
          <a:avLst/>
        </a:prstGeom>
        <a:solidFill>
          <a:srgbClr val="6EA204">
            <a:lumMod val="50000"/>
            <a:alpha val="50000"/>
          </a:srgbClr>
        </a:solidFill>
        <a:ln w="12700" cap="flat" cmpd="sng" algn="ctr">
          <a:solidFill>
            <a:srgbClr val="0044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IT</a:t>
          </a:r>
        </a:p>
      </dsp:txBody>
      <dsp:txXfrm>
        <a:off x="3290491" y="1122105"/>
        <a:ext cx="483459" cy="443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210A2-2A75-438D-B338-E67E379FE5F5}">
      <dsp:nvSpPr>
        <dsp:cNvPr id="0" name=""/>
        <dsp:cNvSpPr/>
      </dsp:nvSpPr>
      <dsp:spPr>
        <a:xfrm>
          <a:off x="3388846" y="28131"/>
          <a:ext cx="1350307" cy="1350307"/>
        </a:xfrm>
        <a:prstGeom prst="ellipse">
          <a:avLst/>
        </a:prstGeom>
        <a:solidFill>
          <a:srgbClr val="6EA204">
            <a:lumMod val="50000"/>
            <a:alpha val="50000"/>
          </a:srgbClr>
        </a:solidFill>
        <a:ln w="12700" cap="flat" cmpd="sng" algn="ctr">
          <a:solidFill>
            <a:srgbClr val="0044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Quality</a:t>
          </a:r>
        </a:p>
      </dsp:txBody>
      <dsp:txXfrm>
        <a:off x="3713902" y="353422"/>
        <a:ext cx="700195" cy="429664"/>
      </dsp:txXfrm>
    </dsp:sp>
    <dsp:sp modelId="{74882C44-42A2-456F-BF88-6B596AD7FC1E}">
      <dsp:nvSpPr>
        <dsp:cNvPr id="0" name=""/>
        <dsp:cNvSpPr/>
      </dsp:nvSpPr>
      <dsp:spPr>
        <a:xfrm>
          <a:off x="3876082" y="872073"/>
          <a:ext cx="1350307" cy="1350307"/>
        </a:xfrm>
        <a:prstGeom prst="ellipse">
          <a:avLst/>
        </a:prstGeom>
        <a:solidFill>
          <a:srgbClr val="6EA204">
            <a:lumMod val="50000"/>
            <a:alpha val="50000"/>
          </a:srgbClr>
        </a:solidFill>
        <a:ln w="12700" cap="flat" cmpd="sng" algn="ctr">
          <a:solidFill>
            <a:srgbClr val="0044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Safety</a:t>
          </a:r>
        </a:p>
      </dsp:txBody>
      <dsp:txXfrm>
        <a:off x="4407700" y="1329664"/>
        <a:ext cx="572886" cy="525147"/>
      </dsp:txXfrm>
    </dsp:sp>
    <dsp:sp modelId="{1A00AB03-C6EF-4A2D-9091-EA1AA232DBF1}">
      <dsp:nvSpPr>
        <dsp:cNvPr id="0" name=""/>
        <dsp:cNvSpPr/>
      </dsp:nvSpPr>
      <dsp:spPr>
        <a:xfrm>
          <a:off x="2901610" y="872073"/>
          <a:ext cx="1350307" cy="1350307"/>
        </a:xfrm>
        <a:prstGeom prst="ellipse">
          <a:avLst/>
        </a:prstGeom>
        <a:solidFill>
          <a:srgbClr val="6EA204">
            <a:lumMod val="50000"/>
            <a:alpha val="50000"/>
          </a:srgbClr>
        </a:solidFill>
        <a:ln w="12700" cap="flat" cmpd="sng" algn="ctr">
          <a:solidFill>
            <a:srgbClr val="0044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Prod-</a:t>
          </a:r>
          <a:r>
            <a:rPr lang="en-US" sz="1400" kern="1200" dirty="0" err="1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uction</a:t>
          </a:r>
          <a:endParaRPr lang="en-US" sz="1400" kern="1200" dirty="0">
            <a:solidFill>
              <a:srgbClr val="444444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147413" y="1329664"/>
        <a:ext cx="572886" cy="5251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210A2-2A75-438D-B338-E67E379FE5F5}">
      <dsp:nvSpPr>
        <dsp:cNvPr id="0" name=""/>
        <dsp:cNvSpPr/>
      </dsp:nvSpPr>
      <dsp:spPr>
        <a:xfrm>
          <a:off x="3410730" y="63149"/>
          <a:ext cx="1306538" cy="1306538"/>
        </a:xfrm>
        <a:prstGeom prst="ellipse">
          <a:avLst/>
        </a:prstGeom>
        <a:solidFill>
          <a:srgbClr val="6EA204">
            <a:lumMod val="50000"/>
            <a:alpha val="50000"/>
          </a:srgbClr>
        </a:solidFill>
        <a:ln w="12700" cap="flat" cmpd="sng" algn="ctr">
          <a:solidFill>
            <a:srgbClr val="0044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DC</a:t>
          </a:r>
        </a:p>
      </dsp:txBody>
      <dsp:txXfrm>
        <a:off x="3725250" y="377895"/>
        <a:ext cx="677498" cy="415738"/>
      </dsp:txXfrm>
    </dsp:sp>
    <dsp:sp modelId="{74882C44-42A2-456F-BF88-6B596AD7FC1E}">
      <dsp:nvSpPr>
        <dsp:cNvPr id="0" name=""/>
        <dsp:cNvSpPr/>
      </dsp:nvSpPr>
      <dsp:spPr>
        <a:xfrm>
          <a:off x="3882173" y="879736"/>
          <a:ext cx="1306538" cy="1306538"/>
        </a:xfrm>
        <a:prstGeom prst="ellipse">
          <a:avLst/>
        </a:prstGeom>
        <a:solidFill>
          <a:srgbClr val="6EA204">
            <a:lumMod val="50000"/>
            <a:alpha val="50000"/>
          </a:srgbClr>
        </a:solidFill>
        <a:ln w="12700" cap="flat" cmpd="sng" algn="ctr">
          <a:solidFill>
            <a:srgbClr val="0044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PCs</a:t>
          </a:r>
        </a:p>
      </dsp:txBody>
      <dsp:txXfrm>
        <a:off x="4396559" y="1322494"/>
        <a:ext cx="554317" cy="508124"/>
      </dsp:txXfrm>
    </dsp:sp>
    <dsp:sp modelId="{1A00AB03-C6EF-4A2D-9091-EA1AA232DBF1}">
      <dsp:nvSpPr>
        <dsp:cNvPr id="0" name=""/>
        <dsp:cNvSpPr/>
      </dsp:nvSpPr>
      <dsp:spPr>
        <a:xfrm>
          <a:off x="2939287" y="879736"/>
          <a:ext cx="1306538" cy="1306538"/>
        </a:xfrm>
        <a:prstGeom prst="ellipse">
          <a:avLst/>
        </a:prstGeom>
        <a:solidFill>
          <a:srgbClr val="6EA204">
            <a:lumMod val="50000"/>
            <a:alpha val="50000"/>
          </a:srgbClr>
        </a:solidFill>
        <a:ln w="12700" cap="flat" cmpd="sng" algn="ctr">
          <a:solidFill>
            <a:srgbClr val="00447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Net-work</a:t>
          </a:r>
        </a:p>
      </dsp:txBody>
      <dsp:txXfrm>
        <a:off x="3177123" y="1322494"/>
        <a:ext cx="554317" cy="5081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A7ADC-C2A4-4B2D-9DA4-FB6ADB3F3AD9}">
      <dsp:nvSpPr>
        <dsp:cNvPr id="0" name=""/>
        <dsp:cNvSpPr/>
      </dsp:nvSpPr>
      <dsp:spPr>
        <a:xfrm rot="16200000">
          <a:off x="657462" y="-657462"/>
          <a:ext cx="2173428" cy="3488353"/>
        </a:xfrm>
        <a:prstGeom prst="round1Rect">
          <a:avLst/>
        </a:prstGeom>
        <a:solidFill>
          <a:srgbClr val="6EA204"/>
        </a:solidFill>
        <a:ln w="12700" cap="flat" cmpd="sng" algn="ctr">
          <a:solidFill>
            <a:srgbClr val="0076C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Internal                      Data Inputs</a:t>
          </a:r>
        </a:p>
      </dsp:txBody>
      <dsp:txXfrm rot="5400000">
        <a:off x="-1" y="79575"/>
        <a:ext cx="3488353" cy="1550497"/>
      </dsp:txXfrm>
    </dsp:sp>
    <dsp:sp modelId="{A12749B2-41AC-48AA-AB28-EA10925E569A}">
      <dsp:nvSpPr>
        <dsp:cNvPr id="0" name=""/>
        <dsp:cNvSpPr/>
      </dsp:nvSpPr>
      <dsp:spPr>
        <a:xfrm>
          <a:off x="3488353" y="0"/>
          <a:ext cx="3488353" cy="2173428"/>
        </a:xfrm>
        <a:prstGeom prst="round1Rect">
          <a:avLst/>
        </a:prstGeom>
        <a:solidFill>
          <a:srgbClr val="6EA204">
            <a:lumMod val="50000"/>
          </a:srgbClr>
        </a:solidFill>
        <a:ln w="12700" cap="flat" cmpd="sng" algn="ctr">
          <a:solidFill>
            <a:srgbClr val="0076C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Internal                  Data Outputs</a:t>
          </a:r>
        </a:p>
      </dsp:txBody>
      <dsp:txXfrm>
        <a:off x="3488353" y="0"/>
        <a:ext cx="3408779" cy="1630071"/>
      </dsp:txXfrm>
    </dsp:sp>
    <dsp:sp modelId="{734E7270-8CF6-45D3-9662-31D6653C591A}">
      <dsp:nvSpPr>
        <dsp:cNvPr id="0" name=""/>
        <dsp:cNvSpPr/>
      </dsp:nvSpPr>
      <dsp:spPr>
        <a:xfrm rot="10800000">
          <a:off x="0" y="2173428"/>
          <a:ext cx="3488353" cy="2173428"/>
        </a:xfrm>
        <a:prstGeom prst="round1Rect">
          <a:avLst/>
        </a:prstGeom>
        <a:solidFill>
          <a:srgbClr val="00447C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6C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External                   Data Inputs</a:t>
          </a:r>
        </a:p>
      </dsp:txBody>
      <dsp:txXfrm rot="10800000">
        <a:off x="79574" y="2716784"/>
        <a:ext cx="3408779" cy="1630071"/>
      </dsp:txXfrm>
    </dsp:sp>
    <dsp:sp modelId="{FD4E6BFF-7B43-4F56-9016-382FD1FFD7FE}">
      <dsp:nvSpPr>
        <dsp:cNvPr id="0" name=""/>
        <dsp:cNvSpPr/>
      </dsp:nvSpPr>
      <dsp:spPr>
        <a:xfrm rot="5400000">
          <a:off x="4145815" y="1515965"/>
          <a:ext cx="2173428" cy="3488353"/>
        </a:xfrm>
        <a:prstGeom prst="round1Rect">
          <a:avLst/>
        </a:prstGeom>
        <a:solidFill>
          <a:srgbClr val="0076CE">
            <a:lumMod val="50000"/>
          </a:srgbClr>
        </a:solidFill>
        <a:ln w="12700" cap="flat" cmpd="sng" algn="ctr">
          <a:solidFill>
            <a:srgbClr val="0076C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External                  Data Outputs</a:t>
          </a:r>
        </a:p>
      </dsp:txBody>
      <dsp:txXfrm rot="-5400000">
        <a:off x="3488353" y="2716784"/>
        <a:ext cx="3488353" cy="1550497"/>
      </dsp:txXfrm>
    </dsp:sp>
    <dsp:sp modelId="{482F791D-3D79-4379-91DD-3C41BD9C22EB}">
      <dsp:nvSpPr>
        <dsp:cNvPr id="0" name=""/>
        <dsp:cNvSpPr/>
      </dsp:nvSpPr>
      <dsp:spPr>
        <a:xfrm>
          <a:off x="2441847" y="1630071"/>
          <a:ext cx="2093011" cy="1086714"/>
        </a:xfrm>
        <a:prstGeom prst="roundRect">
          <a:avLst/>
        </a:prstGeom>
        <a:solidFill>
          <a:srgbClr val="00447C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6C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444444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Primary Internal DCF</a:t>
          </a:r>
        </a:p>
      </dsp:txBody>
      <dsp:txXfrm>
        <a:off x="2494896" y="1683120"/>
        <a:ext cx="1986913" cy="980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B3B98B-670F-4CAC-8AE4-86E6A4BEC3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42D9C-CA2F-43A8-BD17-82801BB6F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BD138-B943-41D0-AA25-3E31E4B54343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5B32F-DDC7-4894-A21D-2FFA09EAE9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35E36-587A-4348-B8FA-1F84CEB34B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122B8-1506-4F66-A1F8-3CD461C11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88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A98FF-CEE4-BE40-BBB8-249814B584D6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527C-4AEA-214A-BB9D-D3E857055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96674-6DBF-4AF4-BB2A-9C6C49834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69963"/>
            <a:ext cx="5867400" cy="23876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  <a:latin typeface="Gill Sans Light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8F870-2598-49CF-82D4-46AF75F34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49638"/>
            <a:ext cx="5867400" cy="83788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Gill Sans Light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A picture containing thing&#10;&#10;Description generated with high confidence">
            <a:extLst>
              <a:ext uri="{FF2B5EF4-FFF2-40B4-BE49-F238E27FC236}">
                <a16:creationId xmlns:a16="http://schemas.microsoft.com/office/drawing/2014/main" id="{5D3F5315-6012-4210-B944-244AD4C6BB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35957"/>
            <a:ext cx="5029200" cy="30017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D44FD3F-725E-41D2-B2C0-B6BBF6D83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0556" y="6583680"/>
            <a:ext cx="82490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A11101-3C84-4A94-936F-7D1E02B8F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7382" y="6583680"/>
            <a:ext cx="336867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The Linux Foundation Internal Use Only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979794E-4104-483D-989F-A11921D5D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4339" y="6583680"/>
            <a:ext cx="367661" cy="27432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D86CF49-6971-4508-8862-A2909EA0D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0969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BD240-B428-4CCC-98A6-CDA8DBC4D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47925"/>
            <a:ext cx="10972800" cy="1325563"/>
          </a:xfrm>
        </p:spPr>
        <p:txBody>
          <a:bodyPr/>
          <a:lstStyle>
            <a:lvl1pPr algn="ctr">
              <a:defRPr>
                <a:solidFill>
                  <a:srgbClr val="168FD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2CA596-FDC0-4AF1-8D05-F7F0AB293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78" y="5790096"/>
            <a:ext cx="2710842" cy="161801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BCDC140-9FA0-417D-A018-D99C83F9C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0556" y="6583680"/>
            <a:ext cx="82490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93ABE0-A0B6-4F88-9684-5E54C8A6B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4339" y="6583680"/>
            <a:ext cx="367661" cy="27432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D86CF49-6971-4508-8862-A2909EA0D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860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6BA3488-93C5-4F7C-A9F2-780C0FB289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0E5AEC2-ADE2-4324-BC00-198D5390D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08900" y="0"/>
            <a:ext cx="4483100" cy="6858000"/>
          </a:xfrm>
          <a:solidFill>
            <a:srgbClr val="00183C">
              <a:alpha val="95000"/>
            </a:srgbClr>
          </a:solidFill>
        </p:spPr>
        <p:txBody>
          <a:bodyPr lIns="457200" tIns="457200" rIns="228600" bIns="4572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5CF86E0-97AB-4883-9F10-AE8D94E17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0556" y="6583680"/>
            <a:ext cx="82490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18DD7BF-D766-4A16-AEEE-F854D9B07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4339" y="6583680"/>
            <a:ext cx="367661" cy="27432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D86CF49-6971-4508-8862-A2909EA0D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36454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6BA3488-93C5-4F7C-A9F2-780C0FB289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916C25-C328-4AF9-B5FE-F3389D1B81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4483100" cy="6858000"/>
          </a:xfrm>
          <a:solidFill>
            <a:srgbClr val="00183C">
              <a:alpha val="95000"/>
            </a:srgbClr>
          </a:solidFill>
        </p:spPr>
        <p:txBody>
          <a:bodyPr lIns="457200" tIns="457200" rIns="228600" bIns="4572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B3F979A-C0B5-416F-B110-94A4CDCA0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0556" y="6583680"/>
            <a:ext cx="82490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85600B7-288B-4689-A425-8D3B467D8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4339" y="6583680"/>
            <a:ext cx="367661" cy="27432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D86CF49-6971-4508-8862-A2909EA0D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9071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DAEDFB0-487B-4013-B4F5-05DF13126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0556" y="6583680"/>
            <a:ext cx="82490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9FA49D-8F8D-453C-A89E-BF93E0253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4339" y="6583680"/>
            <a:ext cx="367661" cy="27432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D86CF49-6971-4508-8862-A2909EA0D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251779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ull Width Dark Background">
    <p:bg>
      <p:bgPr>
        <a:solidFill>
          <a:srgbClr val="001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B745F8A-2E84-4D07-B488-45D6A4134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6295331"/>
            <a:ext cx="2693086" cy="160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ABB7B5-9BB0-4B74-B2F2-AAAA69F65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365126"/>
            <a:ext cx="10933886" cy="935674"/>
          </a:xfrm>
        </p:spPr>
        <p:txBody>
          <a:bodyPr/>
          <a:lstStyle>
            <a:lvl1pPr>
              <a:defRPr>
                <a:solidFill>
                  <a:srgbClr val="168FD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5191E2-E00C-426D-AE94-F83A03C8D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335088"/>
            <a:ext cx="10933886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F9961C-9400-4C6A-818D-F9D500EDC72B}"/>
              </a:ext>
            </a:extLst>
          </p:cNvPr>
          <p:cNvCxnSpPr/>
          <p:nvPr userDrawn="1"/>
        </p:nvCxnSpPr>
        <p:spPr>
          <a:xfrm>
            <a:off x="411480" y="365126"/>
            <a:ext cx="0" cy="6108699"/>
          </a:xfrm>
          <a:prstGeom prst="line">
            <a:avLst/>
          </a:prstGeom>
          <a:ln>
            <a:solidFill>
              <a:srgbClr val="168F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20F47C1-CBAE-4454-87C8-998F1AA9D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0556" y="6583680"/>
            <a:ext cx="82490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5654409-AACF-4971-AB64-3879269B5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7382" y="6583680"/>
            <a:ext cx="336867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The Linux Foundation Internal Use Only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1838B0F-697B-4A6E-97BA-24CC950EB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4339" y="6583680"/>
            <a:ext cx="367661" cy="27432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D86CF49-6971-4508-8862-A2909EA0D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2713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B7B5-9BB0-4B74-B2F2-AAAA69F65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365126"/>
            <a:ext cx="10933886" cy="935674"/>
          </a:xfrm>
        </p:spPr>
        <p:txBody>
          <a:bodyPr/>
          <a:lstStyle>
            <a:lvl1pPr>
              <a:defRPr>
                <a:solidFill>
                  <a:srgbClr val="168FD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5191E2-E00C-426D-AE94-F83A03C8D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335088"/>
            <a:ext cx="10933886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F9961C-9400-4C6A-818D-F9D500EDC72B}"/>
              </a:ext>
            </a:extLst>
          </p:cNvPr>
          <p:cNvCxnSpPr/>
          <p:nvPr userDrawn="1"/>
        </p:nvCxnSpPr>
        <p:spPr>
          <a:xfrm>
            <a:off x="411480" y="365126"/>
            <a:ext cx="0" cy="6108699"/>
          </a:xfrm>
          <a:prstGeom prst="line">
            <a:avLst/>
          </a:prstGeom>
          <a:ln>
            <a:solidFill>
              <a:srgbClr val="168F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CE71A50-D938-42E3-8E1A-1DB0FA896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4" y="6312023"/>
            <a:ext cx="2710842" cy="161801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90A7C50-C026-4BB0-94DA-6B0462D49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0556" y="6583680"/>
            <a:ext cx="82490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F3C40A9-69A5-4C1C-95D0-1E8277E7F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4339" y="6583680"/>
            <a:ext cx="367661" cy="27432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D86CF49-6971-4508-8862-A2909EA0DB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B0F17A-6F48-4A76-BA14-AD5038D2A8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5270" y="6331869"/>
            <a:ext cx="2198768" cy="2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1724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B7B5-9BB0-4B74-B2F2-AAAA69F65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365126"/>
            <a:ext cx="10933886" cy="935674"/>
          </a:xfrm>
        </p:spPr>
        <p:txBody>
          <a:bodyPr/>
          <a:lstStyle>
            <a:lvl1pPr>
              <a:defRPr>
                <a:solidFill>
                  <a:srgbClr val="168FD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F9961C-9400-4C6A-818D-F9D500EDC72B}"/>
              </a:ext>
            </a:extLst>
          </p:cNvPr>
          <p:cNvCxnSpPr/>
          <p:nvPr userDrawn="1"/>
        </p:nvCxnSpPr>
        <p:spPr>
          <a:xfrm>
            <a:off x="411480" y="365126"/>
            <a:ext cx="0" cy="6108699"/>
          </a:xfrm>
          <a:prstGeom prst="line">
            <a:avLst/>
          </a:prstGeom>
          <a:ln>
            <a:solidFill>
              <a:srgbClr val="168F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CE71A50-D938-42E3-8E1A-1DB0FA896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4" y="6312023"/>
            <a:ext cx="2710842" cy="161801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4AEE48C-2A9B-4ABF-9700-668BD90F1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0556" y="6583680"/>
            <a:ext cx="82490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BC95CE8-3BD7-4FAA-B302-AFB5251A4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4339" y="6583680"/>
            <a:ext cx="367661" cy="27432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D86CF49-6971-4508-8862-A2909EA0D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74455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alf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B7B5-9BB0-4B74-B2F2-AAAA69F65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365126"/>
            <a:ext cx="10728960" cy="935674"/>
          </a:xfrm>
        </p:spPr>
        <p:txBody>
          <a:bodyPr/>
          <a:lstStyle>
            <a:lvl1pPr>
              <a:defRPr>
                <a:solidFill>
                  <a:srgbClr val="168FD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5191E2-E00C-426D-AE94-F83A03C8D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335088"/>
            <a:ext cx="526796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F9961C-9400-4C6A-818D-F9D500EDC72B}"/>
              </a:ext>
            </a:extLst>
          </p:cNvPr>
          <p:cNvCxnSpPr/>
          <p:nvPr userDrawn="1"/>
        </p:nvCxnSpPr>
        <p:spPr>
          <a:xfrm>
            <a:off x="411480" y="365126"/>
            <a:ext cx="0" cy="6108699"/>
          </a:xfrm>
          <a:prstGeom prst="line">
            <a:avLst/>
          </a:prstGeom>
          <a:ln>
            <a:solidFill>
              <a:srgbClr val="168F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6A11248-6DB6-4BE9-ABB6-1F15DF1C9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4" y="6312023"/>
            <a:ext cx="2710842" cy="161801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CE53280-C860-4924-A14D-C66DADC74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0556" y="6583680"/>
            <a:ext cx="82490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3F15E98-590D-4DCD-8C24-1F6E320D0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4339" y="6583680"/>
            <a:ext cx="367661" cy="27432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D86CF49-6971-4508-8862-A2909EA0D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2511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 Titl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BD240-B428-4CCC-98A6-CDA8DBC4D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925"/>
            <a:ext cx="10515600" cy="1325563"/>
          </a:xfrm>
        </p:spPr>
        <p:txBody>
          <a:bodyPr/>
          <a:lstStyle>
            <a:lvl1pPr algn="ctr">
              <a:defRPr>
                <a:solidFill>
                  <a:srgbClr val="168FD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011D68-0F26-4A17-9DD5-7672292898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9968"/>
            <a:ext cx="10515600" cy="310515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F4EE1-5CFE-4CF6-AAAC-50973154BD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78" y="5790096"/>
            <a:ext cx="2710842" cy="161801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EA10CDC-6AFB-4B9D-B135-626BAF7DC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0556" y="6583680"/>
            <a:ext cx="82490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FB59FDB-CA63-4866-A385-8705E7173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4339" y="6583680"/>
            <a:ext cx="367661" cy="27432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D86CF49-6971-4508-8862-A2909EA0D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936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B7B5-9BB0-4B74-B2F2-AAAA69F65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365126"/>
            <a:ext cx="10933886" cy="935674"/>
          </a:xfrm>
        </p:spPr>
        <p:txBody>
          <a:bodyPr/>
          <a:lstStyle>
            <a:lvl1pPr>
              <a:defRPr>
                <a:solidFill>
                  <a:srgbClr val="168FD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5191E2-E00C-426D-AE94-F83A03C8D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335088"/>
            <a:ext cx="5332077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F9961C-9400-4C6A-818D-F9D500EDC72B}"/>
              </a:ext>
            </a:extLst>
          </p:cNvPr>
          <p:cNvCxnSpPr/>
          <p:nvPr userDrawn="1"/>
        </p:nvCxnSpPr>
        <p:spPr>
          <a:xfrm>
            <a:off x="411480" y="365126"/>
            <a:ext cx="0" cy="6108699"/>
          </a:xfrm>
          <a:prstGeom prst="line">
            <a:avLst/>
          </a:prstGeom>
          <a:ln>
            <a:solidFill>
              <a:srgbClr val="168F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904ADA-A77E-4757-8BD5-FDB885138D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649" y="1335088"/>
            <a:ext cx="5332077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7975DD-137C-44EE-877A-F4D51DCC6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4" y="6312023"/>
            <a:ext cx="2710842" cy="161801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3A0C630-FED6-4931-906D-B621594D8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0556" y="6583680"/>
            <a:ext cx="82490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95D8B75-5272-4566-AEB6-660BEE880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4339" y="6583680"/>
            <a:ext cx="367661" cy="27432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D86CF49-6971-4508-8862-A2909EA0D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6358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 Titl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21CAE9-8A36-489B-8DE8-E575C81FB6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8238"/>
            <a:ext cx="12192000" cy="6866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BD240-B428-4CCC-98A6-CDA8DBC4D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925"/>
            <a:ext cx="10515600" cy="1325563"/>
          </a:xfrm>
        </p:spPr>
        <p:txBody>
          <a:bodyPr/>
          <a:lstStyle>
            <a:lvl1pPr algn="ctr">
              <a:defRPr>
                <a:solidFill>
                  <a:srgbClr val="168FD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011D68-0F26-4A17-9DD5-7672292898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9968"/>
            <a:ext cx="10515600" cy="310515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87E3C7-0570-4693-B974-564C9FB43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78" y="5790096"/>
            <a:ext cx="2710842" cy="161801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26D79EC-9B72-405F-B366-9E3BE0904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0556" y="6583680"/>
            <a:ext cx="82490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33D9FC6-B62D-4DCF-BE8A-B10486C8E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4339" y="6583680"/>
            <a:ext cx="367661" cy="27432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D86CF49-6971-4508-8862-A2909EA0D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7273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 Title Dark Background">
    <p:bg>
      <p:bgPr>
        <a:solidFill>
          <a:srgbClr val="001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BD240-B428-4CCC-98A6-CDA8DBC4D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0" y="923925"/>
            <a:ext cx="10972800" cy="1325563"/>
          </a:xfrm>
        </p:spPr>
        <p:txBody>
          <a:bodyPr/>
          <a:lstStyle>
            <a:lvl1pPr algn="ctr">
              <a:defRPr>
                <a:solidFill>
                  <a:srgbClr val="168FD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011D68-0F26-4A17-9DD5-7672292898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9280" y="2279968"/>
            <a:ext cx="10972800" cy="31051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70225E-92CB-48AC-AEF7-9A440DD53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78" y="5782018"/>
            <a:ext cx="2710842" cy="161801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D3F0733-1A4A-49D2-B640-6B34E6EEE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0556" y="6583680"/>
            <a:ext cx="82490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5F3B7FB-3488-4F2A-8DA7-810B47FFF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4339" y="6583680"/>
            <a:ext cx="367661" cy="27432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D86CF49-6971-4508-8862-A2909EA0D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3343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Dark">
    <p:bg>
      <p:bgPr>
        <a:solidFill>
          <a:srgbClr val="001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BD240-B428-4CCC-98A6-CDA8DBC4D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47925"/>
            <a:ext cx="10972800" cy="1325563"/>
          </a:xfrm>
        </p:spPr>
        <p:txBody>
          <a:bodyPr/>
          <a:lstStyle>
            <a:lvl1pPr algn="ctr">
              <a:defRPr>
                <a:solidFill>
                  <a:srgbClr val="168FD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BF56C-CBDE-425C-AB0B-A5E3ED65E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78" y="5782018"/>
            <a:ext cx="2710842" cy="161801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E6E3019-636F-413E-A0C2-6D91CB44C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0556" y="6583680"/>
            <a:ext cx="82490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425D245-ABCE-45B3-B4AF-42A53575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4339" y="6583680"/>
            <a:ext cx="367661" cy="27432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D86CF49-6971-4508-8862-A2909EA0D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2172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5F453-0DFB-4895-B2B9-7E9FDCDA2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52D12-92A3-455B-8B6C-609320473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18035-DCC1-4EB6-9369-A37CF18BE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0556" y="6583680"/>
            <a:ext cx="82490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0CA78-0B11-4982-98BE-01AD81226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4339" y="6583680"/>
            <a:ext cx="367661" cy="27432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D86CF49-6971-4508-8862-A2909EA0D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6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1" r:id="rId3"/>
    <p:sldLayoutId id="2147483661" r:id="rId4"/>
    <p:sldLayoutId id="2147483660" r:id="rId5"/>
    <p:sldLayoutId id="2147483664" r:id="rId6"/>
    <p:sldLayoutId id="2147483666" r:id="rId7"/>
    <p:sldLayoutId id="2147483662" r:id="rId8"/>
    <p:sldLayoutId id="2147483668" r:id="rId9"/>
    <p:sldLayoutId id="2147483669" r:id="rId10"/>
    <p:sldLayoutId id="2147483655" r:id="rId11"/>
    <p:sldLayoutId id="2147483667" r:id="rId12"/>
    <p:sldLayoutId id="2147483665" r:id="rId13"/>
    <p:sldLayoutId id="2147483670" r:id="rId14"/>
  </p:sldLayoutIdLst>
  <p:transition spd="slow">
    <p:cover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Gill Sans Light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68FDF"/>
        </a:buClr>
        <a:buFont typeface="HelveticaNeueLT Pro 35 Th" panose="020B0403020202020204" pitchFamily="34" charset="0"/>
        <a:buChar char="›"/>
        <a:defRPr sz="2800" kern="1200">
          <a:solidFill>
            <a:schemeClr val="tx1">
              <a:lumMod val="75000"/>
            </a:schemeClr>
          </a:solidFill>
          <a:latin typeface="Gill Sans Light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68FDF"/>
        </a:buClr>
        <a:buFont typeface="HelveticaNeueLT Pro 35 Th" panose="020B0403020202020204" pitchFamily="34" charset="0"/>
        <a:buChar char="›"/>
        <a:defRPr sz="2600" kern="1200">
          <a:solidFill>
            <a:schemeClr val="tx1">
              <a:lumMod val="75000"/>
            </a:schemeClr>
          </a:solidFill>
          <a:latin typeface="Gill Sans Light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68FDF"/>
        </a:buClr>
        <a:buFont typeface="HelveticaNeueLT Pro 35 Th" panose="020B0403020202020204" pitchFamily="34" charset="0"/>
        <a:buChar char="›"/>
        <a:defRPr sz="2400" kern="1200">
          <a:solidFill>
            <a:schemeClr val="tx1">
              <a:lumMod val="75000"/>
            </a:schemeClr>
          </a:solidFill>
          <a:latin typeface="Gill Sans Light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68FDF"/>
        </a:buClr>
        <a:buFont typeface="HelveticaNeueLT Pro 35 Th" panose="020B0403020202020204" pitchFamily="34" charset="0"/>
        <a:buChar char="›"/>
        <a:defRPr sz="2200" kern="1200">
          <a:solidFill>
            <a:schemeClr val="tx1">
              <a:lumMod val="75000"/>
            </a:schemeClr>
          </a:solidFill>
          <a:latin typeface="Gill Sans Light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68FDF"/>
        </a:buClr>
        <a:buFont typeface="HelveticaNeueLT Pro 35 Th" panose="020B0403020202020204" pitchFamily="34" charset="0"/>
        <a:buChar char="›"/>
        <a:defRPr sz="2000" kern="1200">
          <a:solidFill>
            <a:schemeClr val="tx1">
              <a:lumMod val="75000"/>
            </a:schemeClr>
          </a:solidFill>
          <a:latin typeface="Gill Sans Ligh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DB93-364A-4258-8A16-791299761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969963"/>
            <a:ext cx="11032375" cy="2671012"/>
          </a:xfrm>
        </p:spPr>
        <p:txBody>
          <a:bodyPr>
            <a:normAutofit/>
          </a:bodyPr>
          <a:lstStyle/>
          <a:p>
            <a:r>
              <a:rPr lang="en-US" b="1" dirty="0"/>
              <a:t>Project </a:t>
            </a:r>
            <a:r>
              <a:rPr lang="en-US" b="1" dirty="0" err="1"/>
              <a:t>Alvarium</a:t>
            </a:r>
            <a:r>
              <a:rPr lang="en-US" b="1" dirty="0"/>
              <a:t> </a:t>
            </a:r>
            <a:br>
              <a:rPr lang="en-US" dirty="0"/>
            </a:br>
            <a:r>
              <a:rPr lang="en-US" sz="2800" dirty="0"/>
              <a:t>Enabling Data Confidence Fabrics to </a:t>
            </a:r>
            <a:br>
              <a:rPr lang="en-US" sz="2800" dirty="0"/>
            </a:br>
            <a:r>
              <a:rPr lang="en-US" sz="2800" dirty="0"/>
              <a:t>Scale Trust Across Heterogeneous Systems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600DC-CAB4-4564-98C7-1B5D932F7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755275"/>
            <a:ext cx="7596773" cy="2965832"/>
          </a:xfrm>
        </p:spPr>
        <p:txBody>
          <a:bodyPr>
            <a:normAutofit/>
          </a:bodyPr>
          <a:lstStyle/>
          <a:p>
            <a:r>
              <a:rPr lang="en-US" dirty="0"/>
              <a:t>October 29,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22813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EE22E-3031-9944-8D6E-E4EEA401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ultimately form under LF Edge?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95117-F10C-7740-8CAE-A67C3F0956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4430D-91F8-E845-A8BE-52E42C3B9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6CF49-6971-4508-8862-A2909EA0DB5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674113-447D-423F-B28D-1A308606A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data is created at the edge</a:t>
            </a:r>
          </a:p>
          <a:p>
            <a:r>
              <a:rPr lang="en-US" dirty="0"/>
              <a:t>Highest confidence achieved with trust insertion technologies applied as close to data source as possible</a:t>
            </a:r>
          </a:p>
          <a:p>
            <a:r>
              <a:rPr lang="en-US" dirty="0"/>
              <a:t>Project </a:t>
            </a:r>
            <a:r>
              <a:rPr lang="en-US" dirty="0" err="1"/>
              <a:t>Alvarium</a:t>
            </a:r>
            <a:r>
              <a:rPr lang="en-US" dirty="0"/>
              <a:t> will make ties to other key industry efforts, both inside of LF Edge, within the broader Linux Foundation (e.g. Confidential Computing Consortium, CNCF, LF Networking) and externally (e.g. IOTA, </a:t>
            </a:r>
            <a:r>
              <a:rPr lang="en-US" dirty="0" err="1"/>
              <a:t>Linaro</a:t>
            </a:r>
            <a:r>
              <a:rPr lang="en-US" dirty="0"/>
              <a:t>, </a:t>
            </a:r>
            <a:r>
              <a:rPr lang="en-US" dirty="0" err="1"/>
              <a:t>TIoTA</a:t>
            </a:r>
            <a:r>
              <a:rPr lang="en-US" dirty="0"/>
              <a:t>) </a:t>
            </a:r>
          </a:p>
          <a:p>
            <a:pPr lvl="1"/>
            <a:r>
              <a:rPr lang="en-US" b="1" dirty="0"/>
              <a:t>Unifying, not reinventing trust insertion technologies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9741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EE22E-3031-9944-8D6E-E4EEA401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&amp;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B3B37-E29B-4546-8CB1-95F9F3CE3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Continue onboarding collaborators, including links to other key industry projects, both within and external to the LF</a:t>
            </a:r>
          </a:p>
          <a:p>
            <a:r>
              <a:rPr lang="en-US" dirty="0"/>
              <a:t>Dell Technologies seed code to be donated in early 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95117-F10C-7740-8CAE-A67C3F0956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4430D-91F8-E845-A8BE-52E42C3B9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6CF49-6971-4508-8862-A2909EA0DB5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0304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D233452-A95E-489E-991D-FB080D06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70397-DF68-4A71-B965-B3EA299CD2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21A79-5A7A-4BF9-91A8-ADB15753A68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07382" y="6583680"/>
            <a:ext cx="3368677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Linux Foundation Internal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CD8B0-68DD-4C74-A102-4EC65F815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6CF49-6971-4508-8862-A2909EA0DB5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3903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EE22E-3031-9944-8D6E-E4EEA401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concept: interlocking circles of trust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95117-F10C-7740-8CAE-A67C3F0956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4430D-91F8-E845-A8BE-52E42C3B9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6CF49-6971-4508-8862-A2909EA0DB5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id="{7F0E1E73-3E10-4069-A8C2-0ED432EB05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06540"/>
              </p:ext>
            </p:extLst>
          </p:nvPr>
        </p:nvGraphicFramePr>
        <p:xfrm>
          <a:off x="2145163" y="1581303"/>
          <a:ext cx="8128000" cy="447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Oval 40">
            <a:extLst>
              <a:ext uri="{FF2B5EF4-FFF2-40B4-BE49-F238E27FC236}">
                <a16:creationId xmlns:a16="http://schemas.microsoft.com/office/drawing/2014/main" id="{C80D4006-BE71-4DBF-810C-A66F7CA34E04}"/>
              </a:ext>
            </a:extLst>
          </p:cNvPr>
          <p:cNvSpPr/>
          <p:nvPr/>
        </p:nvSpPr>
        <p:spPr>
          <a:xfrm>
            <a:off x="4857779" y="2676068"/>
            <a:ext cx="2743200" cy="2743200"/>
          </a:xfrm>
          <a:prstGeom prst="ellipse">
            <a:avLst/>
          </a:prstGeom>
          <a:solidFill>
            <a:srgbClr val="6EA204">
              <a:alpha val="43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2" name="Diagram 41">
            <a:extLst>
              <a:ext uri="{FF2B5EF4-FFF2-40B4-BE49-F238E27FC236}">
                <a16:creationId xmlns:a16="http://schemas.microsoft.com/office/drawing/2014/main" id="{B2AC1B35-3F26-496C-8F33-50951D8B94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466075"/>
              </p:ext>
            </p:extLst>
          </p:nvPr>
        </p:nvGraphicFramePr>
        <p:xfrm>
          <a:off x="2202666" y="3038931"/>
          <a:ext cx="8128000" cy="189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334F3153-817E-405D-B3D6-831E8A771C3D}"/>
              </a:ext>
            </a:extLst>
          </p:cNvPr>
          <p:cNvSpPr/>
          <p:nvPr/>
        </p:nvSpPr>
        <p:spPr>
          <a:xfrm>
            <a:off x="9959010" y="1252073"/>
            <a:ext cx="1766365" cy="504716"/>
          </a:xfrm>
          <a:prstGeom prst="rect">
            <a:avLst/>
          </a:prstGeom>
          <a:solidFill>
            <a:srgbClr val="6EA204">
              <a:alpha val="43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Stakeholders internal to my organization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3DA818D-5CAB-4180-B8A3-FBDA654AF97A}"/>
              </a:ext>
            </a:extLst>
          </p:cNvPr>
          <p:cNvSpPr/>
          <p:nvPr/>
        </p:nvSpPr>
        <p:spPr>
          <a:xfrm>
            <a:off x="9959009" y="1818026"/>
            <a:ext cx="1766365" cy="504716"/>
          </a:xfrm>
          <a:prstGeom prst="rect">
            <a:avLst/>
          </a:prstGeom>
          <a:solidFill>
            <a:srgbClr val="00447C">
              <a:alpha val="5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0076CE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444444"/>
                </a:solidFill>
                <a:latin typeface="Arial"/>
              </a:rPr>
              <a:t>Stakeholders external to my organization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C0F341-7A99-45AE-A591-08CD11F0E0FA}"/>
              </a:ext>
            </a:extLst>
          </p:cNvPr>
          <p:cNvSpPr txBox="1"/>
          <p:nvPr/>
        </p:nvSpPr>
        <p:spPr>
          <a:xfrm>
            <a:off x="5683345" y="2049572"/>
            <a:ext cx="10516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444444"/>
                </a:solidFill>
                <a:latin typeface="Arial"/>
              </a:rPr>
              <a:t>Supplier 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27520-858A-461A-BD7E-DF14DCDD9FB4}"/>
              </a:ext>
            </a:extLst>
          </p:cNvPr>
          <p:cNvSpPr txBox="1"/>
          <p:nvPr/>
        </p:nvSpPr>
        <p:spPr>
          <a:xfrm>
            <a:off x="6946818" y="5113614"/>
            <a:ext cx="10516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444444"/>
                </a:solidFill>
                <a:latin typeface="Arial"/>
              </a:rPr>
              <a:t>Service Provider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9D24E6-3E0E-4BC9-A533-0CCFD9C42548}"/>
              </a:ext>
            </a:extLst>
          </p:cNvPr>
          <p:cNvSpPr txBox="1"/>
          <p:nvPr/>
        </p:nvSpPr>
        <p:spPr>
          <a:xfrm>
            <a:off x="4408042" y="5361529"/>
            <a:ext cx="12209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444444"/>
                </a:solidFill>
                <a:latin typeface="Arial"/>
              </a:rPr>
              <a:t>Supplier B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A0B095A-D483-4214-8D54-42219E74A941}"/>
              </a:ext>
            </a:extLst>
          </p:cNvPr>
          <p:cNvSpPr/>
          <p:nvPr/>
        </p:nvSpPr>
        <p:spPr>
          <a:xfrm>
            <a:off x="8871114" y="3453619"/>
            <a:ext cx="2743200" cy="2743200"/>
          </a:xfrm>
          <a:prstGeom prst="ellipse">
            <a:avLst/>
          </a:prstGeom>
          <a:solidFill>
            <a:srgbClr val="6EA204">
              <a:alpha val="43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9" name="Diagram 48">
            <a:extLst>
              <a:ext uri="{FF2B5EF4-FFF2-40B4-BE49-F238E27FC236}">
                <a16:creationId xmlns:a16="http://schemas.microsoft.com/office/drawing/2014/main" id="{278B3A76-D0D6-4DF9-B23B-A4BE175FC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802825"/>
              </p:ext>
            </p:extLst>
          </p:nvPr>
        </p:nvGraphicFramePr>
        <p:xfrm>
          <a:off x="6183169" y="3586287"/>
          <a:ext cx="8128000" cy="2250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033775C-8CE2-4804-93AC-B8B4812225A0}"/>
              </a:ext>
            </a:extLst>
          </p:cNvPr>
          <p:cNvCxnSpPr>
            <a:cxnSpLocks/>
          </p:cNvCxnSpPr>
          <p:nvPr/>
        </p:nvCxnSpPr>
        <p:spPr>
          <a:xfrm flipV="1">
            <a:off x="7244861" y="3841728"/>
            <a:ext cx="2027985" cy="459567"/>
          </a:xfrm>
          <a:prstGeom prst="line">
            <a:avLst/>
          </a:prstGeom>
          <a:noFill/>
          <a:ln w="12700" cap="flat" cmpd="sng" algn="ctr">
            <a:solidFill>
              <a:srgbClr val="444444"/>
            </a:solidFill>
            <a:prstDash val="solid"/>
            <a:miter lim="800000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D1F9CA4-22F3-411E-A469-4A8128A0B2EE}"/>
              </a:ext>
            </a:extLst>
          </p:cNvPr>
          <p:cNvCxnSpPr>
            <a:cxnSpLocks/>
            <a:endCxn id="48" idx="3"/>
          </p:cNvCxnSpPr>
          <p:nvPr/>
        </p:nvCxnSpPr>
        <p:spPr>
          <a:xfrm>
            <a:off x="7224872" y="4295996"/>
            <a:ext cx="2047974" cy="1499091"/>
          </a:xfrm>
          <a:prstGeom prst="line">
            <a:avLst/>
          </a:prstGeom>
          <a:noFill/>
          <a:ln w="12700" cap="flat" cmpd="sng" algn="ctr">
            <a:solidFill>
              <a:srgbClr val="444444"/>
            </a:solidFill>
            <a:prstDash val="solid"/>
            <a:miter lim="800000"/>
          </a:ln>
          <a:effectLst/>
        </p:spPr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81CD57FD-D112-4481-A51E-DA2D25499729}"/>
              </a:ext>
            </a:extLst>
          </p:cNvPr>
          <p:cNvSpPr/>
          <p:nvPr/>
        </p:nvSpPr>
        <p:spPr>
          <a:xfrm>
            <a:off x="783280" y="3406729"/>
            <a:ext cx="2743200" cy="2743200"/>
          </a:xfrm>
          <a:prstGeom prst="ellipse">
            <a:avLst/>
          </a:prstGeom>
          <a:solidFill>
            <a:srgbClr val="6EA204">
              <a:alpha val="43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3" name="Diagram 52">
            <a:extLst>
              <a:ext uri="{FF2B5EF4-FFF2-40B4-BE49-F238E27FC236}">
                <a16:creationId xmlns:a16="http://schemas.microsoft.com/office/drawing/2014/main" id="{7397D123-39C2-4A71-949E-62134F250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323062"/>
              </p:ext>
            </p:extLst>
          </p:nvPr>
        </p:nvGraphicFramePr>
        <p:xfrm>
          <a:off x="-1909120" y="3532707"/>
          <a:ext cx="8128000" cy="2249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E0D0CF3-772A-4830-80EF-27E5D10D1B85}"/>
              </a:ext>
            </a:extLst>
          </p:cNvPr>
          <p:cNvCxnSpPr>
            <a:cxnSpLocks/>
          </p:cNvCxnSpPr>
          <p:nvPr/>
        </p:nvCxnSpPr>
        <p:spPr>
          <a:xfrm flipH="1">
            <a:off x="3300716" y="4404490"/>
            <a:ext cx="1987048" cy="1170702"/>
          </a:xfrm>
          <a:prstGeom prst="line">
            <a:avLst/>
          </a:prstGeom>
          <a:noFill/>
          <a:ln w="12700" cap="flat" cmpd="sng" algn="ctr">
            <a:solidFill>
              <a:srgbClr val="444444"/>
            </a:solidFill>
            <a:prstDash val="solid"/>
            <a:miter lim="800000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0A77045-D6AB-4080-B92D-B6B889AFB1C8}"/>
              </a:ext>
            </a:extLst>
          </p:cNvPr>
          <p:cNvCxnSpPr>
            <a:cxnSpLocks/>
          </p:cNvCxnSpPr>
          <p:nvPr/>
        </p:nvCxnSpPr>
        <p:spPr>
          <a:xfrm flipH="1" flipV="1">
            <a:off x="3149396" y="3842130"/>
            <a:ext cx="2206522" cy="562360"/>
          </a:xfrm>
          <a:prstGeom prst="line">
            <a:avLst/>
          </a:prstGeom>
          <a:noFill/>
          <a:ln w="12700" cap="flat" cmpd="sng" algn="ctr">
            <a:solidFill>
              <a:srgbClr val="444444"/>
            </a:solidFill>
            <a:prstDash val="solid"/>
            <a:miter lim="800000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B400A14-381B-425D-B7F7-E776D7EEEC8C}"/>
              </a:ext>
            </a:extLst>
          </p:cNvPr>
          <p:cNvSpPr txBox="1"/>
          <p:nvPr/>
        </p:nvSpPr>
        <p:spPr>
          <a:xfrm>
            <a:off x="644828" y="1075869"/>
            <a:ext cx="4104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DCFs aid in trust relationships between interlocking circles of trust, both internal and external to a given entity/organization</a:t>
            </a:r>
          </a:p>
          <a:p>
            <a:endParaRPr lang="en-US" dirty="0"/>
          </a:p>
          <a:p>
            <a:r>
              <a:rPr lang="en-US" dirty="0"/>
              <a:t>As data flows between the boundary condition of any given set of intersecting trust fabrics the confidence score normalizes based on overall context</a:t>
            </a:r>
          </a:p>
        </p:txBody>
      </p:sp>
    </p:spTree>
    <p:extLst>
      <p:ext uri="{BB962C8B-B14F-4D97-AF65-F5344CB8AC3E}">
        <p14:creationId xmlns:p14="http://schemas.microsoft.com/office/powerpoint/2010/main" val="4094906432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EE22E-3031-9944-8D6E-E4EEA401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concept: inputs and outputs to a given DCF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95117-F10C-7740-8CAE-A67C3F0956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4430D-91F8-E845-A8BE-52E42C3B9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6CF49-6971-4508-8862-A2909EA0DB5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EC63F9D9-D71F-4789-AE37-B2478508C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434115"/>
              </p:ext>
            </p:extLst>
          </p:nvPr>
        </p:nvGraphicFramePr>
        <p:xfrm>
          <a:off x="2513359" y="1377962"/>
          <a:ext cx="6976706" cy="434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4D14365-D7CF-473F-8725-CF3B60ACC984}"/>
              </a:ext>
            </a:extLst>
          </p:cNvPr>
          <p:cNvSpPr/>
          <p:nvPr/>
        </p:nvSpPr>
        <p:spPr>
          <a:xfrm>
            <a:off x="10392067" y="1318037"/>
            <a:ext cx="1436915" cy="775596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Satellite “connective” DCF implementations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68D38C5-B14E-42FE-B0E0-CFAC44346675}"/>
              </a:ext>
            </a:extLst>
          </p:cNvPr>
          <p:cNvSpPr/>
          <p:nvPr/>
        </p:nvSpPr>
        <p:spPr>
          <a:xfrm>
            <a:off x="7539171" y="3208490"/>
            <a:ext cx="685800" cy="685800"/>
          </a:xfrm>
          <a:prstGeom prst="ellipse">
            <a:avLst/>
          </a:prstGeom>
          <a:solidFill>
            <a:srgbClr val="F2A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C279144-E779-4786-8055-A30A9CC30DA4}"/>
              </a:ext>
            </a:extLst>
          </p:cNvPr>
          <p:cNvSpPr/>
          <p:nvPr/>
        </p:nvSpPr>
        <p:spPr>
          <a:xfrm>
            <a:off x="5626183" y="1890309"/>
            <a:ext cx="685800" cy="685800"/>
          </a:xfrm>
          <a:prstGeom prst="ellipse">
            <a:avLst/>
          </a:prstGeom>
          <a:solidFill>
            <a:srgbClr val="F2A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9C33802-E2CC-4D53-860D-7925D4A2FA63}"/>
              </a:ext>
            </a:extLst>
          </p:cNvPr>
          <p:cNvSpPr/>
          <p:nvPr/>
        </p:nvSpPr>
        <p:spPr>
          <a:xfrm>
            <a:off x="3905784" y="3208490"/>
            <a:ext cx="685800" cy="685800"/>
          </a:xfrm>
          <a:prstGeom prst="ellipse">
            <a:avLst/>
          </a:prstGeom>
          <a:solidFill>
            <a:srgbClr val="F2A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EECFF54-F20C-4DB0-92B3-5797E7D4B585}"/>
              </a:ext>
            </a:extLst>
          </p:cNvPr>
          <p:cNvSpPr/>
          <p:nvPr/>
        </p:nvSpPr>
        <p:spPr>
          <a:xfrm>
            <a:off x="5655537" y="4506947"/>
            <a:ext cx="685800" cy="685800"/>
          </a:xfrm>
          <a:prstGeom prst="ellipse">
            <a:avLst/>
          </a:prstGeom>
          <a:solidFill>
            <a:srgbClr val="F2A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8381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9EDCA55-2BD3-45C3-A477-299FEDBD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err="1"/>
              <a:t>Alvarium</a:t>
            </a:r>
            <a:r>
              <a:rPr lang="en-US" dirty="0"/>
              <a:t> at a glance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60EA1-6FCC-429C-8F74-AF832065B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7239" y="6583680"/>
            <a:ext cx="824906" cy="274320"/>
          </a:xfrm>
        </p:spPr>
        <p:txBody>
          <a:bodyPr/>
          <a:lstStyle/>
          <a:p>
            <a:fld id="{4D5C03F9-A041-4F8A-AC81-121ADC80A474}" type="datetime1">
              <a:rPr lang="en-US" smtClean="0"/>
              <a:t>10/26/2019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3E9BB-401E-4CDB-A1AD-CE0F2D418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07301" y="6583680"/>
            <a:ext cx="384699" cy="274320"/>
          </a:xfrm>
        </p:spPr>
        <p:txBody>
          <a:bodyPr/>
          <a:lstStyle/>
          <a:p>
            <a:fld id="{AD86CF49-6971-4508-8862-A2909EA0DB5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657234-CA05-488D-8B5A-112200902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335087"/>
            <a:ext cx="11318458" cy="484692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New LF project forming to focus on </a:t>
            </a:r>
            <a:r>
              <a:rPr lang="en-US" b="1" dirty="0"/>
              <a:t>system-level trust and data confidence </a:t>
            </a:r>
          </a:p>
          <a:p>
            <a:r>
              <a:rPr lang="en-US" dirty="0"/>
              <a:t>Differentiated in its </a:t>
            </a:r>
            <a:r>
              <a:rPr lang="en-US" b="1" dirty="0"/>
              <a:t>comprehensive view and in delivering data to applications with measurable confidence</a:t>
            </a:r>
          </a:p>
          <a:p>
            <a:pPr lvl="1"/>
            <a:r>
              <a:rPr lang="en-US" b="1" dirty="0"/>
              <a:t>Unifying, not reinventing trust insertion technologies</a:t>
            </a:r>
          </a:p>
          <a:p>
            <a:pPr lvl="1"/>
            <a:r>
              <a:rPr lang="en-US" dirty="0"/>
              <a:t>Relevant to all markets and solution stacks</a:t>
            </a:r>
          </a:p>
          <a:p>
            <a:r>
              <a:rPr lang="en-US" dirty="0"/>
              <a:t>Seeded by Dell Technologies code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Project Mission: </a:t>
            </a:r>
          </a:p>
          <a:p>
            <a:r>
              <a:rPr lang="en-US" b="1" dirty="0"/>
              <a:t>Create the framework and open APIs </a:t>
            </a:r>
            <a:r>
              <a:rPr lang="en-US" dirty="0"/>
              <a:t>that bind together existing open source and commercial value-add for trust insertion, </a:t>
            </a:r>
            <a:r>
              <a:rPr lang="en-US" b="1" dirty="0"/>
              <a:t>develop confidence score algorithms</a:t>
            </a:r>
            <a:endParaRPr lang="en-US" dirty="0"/>
          </a:p>
          <a:p>
            <a:r>
              <a:rPr lang="en-US" dirty="0"/>
              <a:t>Collaborate with other LF projects and industry efforts (OSS, SDO) to unify existing and emerging trust insertion technologies and refine scoring algorithms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A71DED-0D65-461D-9EB0-283A2F539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270" y="6331869"/>
            <a:ext cx="2198768" cy="2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2226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1F97-4391-478C-B5C4-A1EA85B7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Data Confidence Fabric (DCF), or “trust fabric”?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84702-B289-4461-AFFB-C8477AB33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8" y="1335088"/>
            <a:ext cx="11252581" cy="4992364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A Data Confidence Fabric (DCF), or more generally-speaking trust fabric, is a virtual overlay that aids in the delivery of data from devices to applications with </a:t>
            </a:r>
            <a:r>
              <a:rPr lang="en-US" u="sng" dirty="0"/>
              <a:t>measurable</a:t>
            </a:r>
            <a:r>
              <a:rPr lang="en-US" dirty="0"/>
              <a:t> trust characteristics.</a:t>
            </a:r>
          </a:p>
          <a:p>
            <a:pPr>
              <a:spcAft>
                <a:spcPts val="600"/>
              </a:spcAft>
            </a:pPr>
            <a:r>
              <a:rPr lang="en-US" dirty="0"/>
              <a:t>A DCF is a loosely-coupled collection of various trust insertion technologies, bound together with an open framework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Example technologies include tools for silicon-based Root of Trust (</a:t>
            </a:r>
            <a:r>
              <a:rPr lang="en-US" dirty="0" err="1"/>
              <a:t>RoT</a:t>
            </a:r>
            <a:r>
              <a:rPr lang="en-US" dirty="0"/>
              <a:t>), open authentication and data ingestion APIs, metadata handling, immutable storage and blockchain/ledger</a:t>
            </a:r>
          </a:p>
          <a:p>
            <a:pPr>
              <a:spcAft>
                <a:spcPts val="600"/>
              </a:spcAft>
            </a:pPr>
            <a:r>
              <a:rPr lang="en-US" dirty="0"/>
              <a:t>The </a:t>
            </a:r>
            <a:r>
              <a:rPr lang="en-US" dirty="0" err="1"/>
              <a:t>Alvarium</a:t>
            </a:r>
            <a:r>
              <a:rPr lang="en-US" dirty="0"/>
              <a:t> framework features open APIs and integrated algorithms to generate confidence scores for data based on the trust insertion technologies used and overall context</a:t>
            </a:r>
          </a:p>
          <a:p>
            <a:pPr>
              <a:spcAft>
                <a:spcPts val="600"/>
              </a:spcAft>
            </a:pPr>
            <a:r>
              <a:rPr lang="en-US" dirty="0"/>
              <a:t>There is no single DCF, rather each entity/organization can build their own fabric with preferred technologies using the </a:t>
            </a:r>
            <a:r>
              <a:rPr lang="en-US" dirty="0" err="1"/>
              <a:t>Alvarium</a:t>
            </a:r>
            <a:r>
              <a:rPr lang="en-US" dirty="0"/>
              <a:t> framework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 trust fabric built with widely trusted ingredients will naturally produce the highest data confidence scores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Confidence scores normalize across systems of systems as data flows through intersecting trust fabrics</a:t>
            </a:r>
          </a:p>
          <a:p>
            <a:pPr>
              <a:spcAft>
                <a:spcPts val="600"/>
              </a:spcAft>
            </a:pPr>
            <a:r>
              <a:rPr lang="en-US" dirty="0"/>
              <a:t>Key differentiation from other efforts focused on security, privacy and trust: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Holistic, system-level focus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Confidence scores to enable organizations to act with measured risk based on policy appropriate for the use case / context, working across heterogenous systems of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7E9D1-B09D-4E28-B898-5CA6F194DF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B1FF-ECB9-462F-9AAB-4F065F37C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6CF49-6971-4508-8862-A2909EA0DB5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6823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1F97-4391-478C-B5C4-A1EA85B7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to collaborate on a </a:t>
            </a:r>
            <a:r>
              <a:rPr lang="en-US" b="1" dirty="0"/>
              <a:t>global trust fabric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84702-B289-4461-AFFB-C8477AB33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335087"/>
            <a:ext cx="11567160" cy="49630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Pervasive sharing and monetization of data, resources and services across heterogenous systems of systems spanning public and private boundaries</a:t>
            </a:r>
          </a:p>
          <a:p>
            <a:pPr lvl="1"/>
            <a:r>
              <a:rPr lang="en-US" dirty="0"/>
              <a:t>Can also include trusted sharing/exchange of data sets for training AI model</a:t>
            </a:r>
          </a:p>
          <a:p>
            <a:pPr lvl="1"/>
            <a:r>
              <a:rPr lang="en-US" dirty="0"/>
              <a:t>The common “zero trust” model isn’t scalable, access policy needs to be attached to trustworthy data</a:t>
            </a:r>
          </a:p>
          <a:p>
            <a:pPr lvl="1"/>
            <a:endParaRPr lang="en-US" dirty="0"/>
          </a:p>
          <a:p>
            <a:r>
              <a:rPr lang="en-US" dirty="0"/>
              <a:t>Consolidating workloads on common infrastructure in a trusted fashion</a:t>
            </a:r>
          </a:p>
          <a:p>
            <a:pPr lvl="1"/>
            <a:r>
              <a:rPr lang="en-US" dirty="0"/>
              <a:t>Enable sharing of data/services based on policy while protecting privacy and IP</a:t>
            </a:r>
          </a:p>
          <a:p>
            <a:pPr lvl="1"/>
            <a:r>
              <a:rPr lang="en-US" dirty="0"/>
              <a:t>Address common debates on data ownership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Meeting compliance requirements (e.g. GDPR) at scale</a:t>
            </a:r>
          </a:p>
          <a:p>
            <a:pPr lvl="1"/>
            <a:r>
              <a:rPr lang="en-US" dirty="0"/>
              <a:t>Enables organizations to trigger deletion of distributed data in place when a user requests to revokes privacy consent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7E9D1-B09D-4E28-B898-5CA6F194DF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B1FF-ECB9-462F-9AAB-4F065F37C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6CF49-6971-4508-8862-A2909EA0DB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9010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8A18C8D-AAF9-450A-B000-3646338D84DB}"/>
              </a:ext>
            </a:extLst>
          </p:cNvPr>
          <p:cNvCxnSpPr/>
          <p:nvPr/>
        </p:nvCxnSpPr>
        <p:spPr>
          <a:xfrm flipV="1">
            <a:off x="743578" y="1441178"/>
            <a:ext cx="10980460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8619A6C-D769-46C9-ADE5-1EC579ED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end-to-end trust insertion points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E118D-CD5B-4896-AAE1-6D0FCF95EB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F55AB-31F6-4654-88B5-3588F8F0E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6CF49-6971-4508-8862-A2909EA0DB5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ACBFCE5-B14A-476E-88D5-64F091B52D62}"/>
              </a:ext>
            </a:extLst>
          </p:cNvPr>
          <p:cNvSpPr txBox="1"/>
          <p:nvPr/>
        </p:nvSpPr>
        <p:spPr>
          <a:xfrm>
            <a:off x="538609" y="1179568"/>
            <a:ext cx="137160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0" rIns="45720" bIns="0" rtlCol="0">
            <a:noAutofit/>
          </a:bodyPr>
          <a:lstStyle/>
          <a:p>
            <a:pPr algn="ctr" defTabSz="914377"/>
            <a:r>
              <a:rPr lang="en-US" sz="1200" b="1" dirty="0">
                <a:solidFill>
                  <a:srgbClr val="6B497A"/>
                </a:solidFill>
                <a:latin typeface="Arial" panose="020B0604020202020204" pitchFamily="34" charset="0"/>
              </a:rPr>
              <a:t>1. HW root of trust signatures on device data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20B9D77-0543-4EE2-A6D4-5713F40F1B02}"/>
              </a:ext>
            </a:extLst>
          </p:cNvPr>
          <p:cNvGrpSpPr/>
          <p:nvPr/>
        </p:nvGrpSpPr>
        <p:grpSpPr>
          <a:xfrm>
            <a:off x="3925570" y="2211815"/>
            <a:ext cx="7064986" cy="3944589"/>
            <a:chOff x="1390034" y="961398"/>
            <a:chExt cx="9403497" cy="52502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50C978E-F8D9-43F5-9D67-BA76B0F49B80}"/>
                </a:ext>
              </a:extLst>
            </p:cNvPr>
            <p:cNvGrpSpPr/>
            <p:nvPr/>
          </p:nvGrpSpPr>
          <p:grpSpPr>
            <a:xfrm flipV="1">
              <a:off x="2389832" y="3242237"/>
              <a:ext cx="2920823" cy="867424"/>
              <a:chOff x="1661110" y="1308035"/>
              <a:chExt cx="4697639" cy="538798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3B23A81E-B2EA-43BF-B12D-66C1CFF573C6}"/>
                  </a:ext>
                </a:extLst>
              </p:cNvPr>
              <p:cNvCxnSpPr/>
              <p:nvPr/>
            </p:nvCxnSpPr>
            <p:spPr>
              <a:xfrm>
                <a:off x="5996184" y="1846832"/>
                <a:ext cx="362565" cy="0"/>
              </a:xfrm>
              <a:prstGeom prst="straightConnector1">
                <a:avLst/>
              </a:prstGeom>
              <a:noFill/>
              <a:ln w="38100" cap="sq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bevel/>
                <a:tailEnd type="triangle"/>
              </a:ln>
              <a:effectLst/>
            </p:spPr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2D2737C-988A-4C8A-866B-996151CDB31D}"/>
                  </a:ext>
                </a:extLst>
              </p:cNvPr>
              <p:cNvCxnSpPr/>
              <p:nvPr/>
            </p:nvCxnSpPr>
            <p:spPr>
              <a:xfrm>
                <a:off x="5546206" y="1308035"/>
                <a:ext cx="449978" cy="538797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76DB1F2F-3897-42A9-B834-87B8B0A9F89E}"/>
                  </a:ext>
                </a:extLst>
              </p:cNvPr>
              <p:cNvCxnSpPr/>
              <p:nvPr/>
            </p:nvCxnSpPr>
            <p:spPr>
              <a:xfrm>
                <a:off x="1661110" y="1308035"/>
                <a:ext cx="3885096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0D65F2-00A8-4654-9D5F-8CB51049DBDA}"/>
                </a:ext>
              </a:extLst>
            </p:cNvPr>
            <p:cNvGrpSpPr/>
            <p:nvPr/>
          </p:nvGrpSpPr>
          <p:grpSpPr>
            <a:xfrm>
              <a:off x="2415593" y="2200094"/>
              <a:ext cx="2895062" cy="749721"/>
              <a:chOff x="1661110" y="1308035"/>
              <a:chExt cx="4697639" cy="538798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4D1ADC9B-C336-492E-B15B-D4BD0E870E8E}"/>
                  </a:ext>
                </a:extLst>
              </p:cNvPr>
              <p:cNvCxnSpPr/>
              <p:nvPr/>
            </p:nvCxnSpPr>
            <p:spPr>
              <a:xfrm>
                <a:off x="5996184" y="1846832"/>
                <a:ext cx="362565" cy="0"/>
              </a:xfrm>
              <a:prstGeom prst="straightConnector1">
                <a:avLst/>
              </a:prstGeom>
              <a:noFill/>
              <a:ln w="38100" cap="sq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bevel/>
                <a:headEnd type="none"/>
                <a:tailEnd type="triangle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2898F02-E561-46BC-A376-7E5E62C46C11}"/>
                  </a:ext>
                </a:extLst>
              </p:cNvPr>
              <p:cNvCxnSpPr/>
              <p:nvPr/>
            </p:nvCxnSpPr>
            <p:spPr>
              <a:xfrm>
                <a:off x="5546206" y="1308035"/>
                <a:ext cx="449978" cy="538797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  <a:headEnd type="none"/>
              </a:ln>
              <a:effectLst/>
            </p:spPr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C323280-0D1F-4C38-95EE-743B5C1530D4}"/>
                  </a:ext>
                </a:extLst>
              </p:cNvPr>
              <p:cNvCxnSpPr/>
              <p:nvPr/>
            </p:nvCxnSpPr>
            <p:spPr>
              <a:xfrm>
                <a:off x="1661110" y="1308035"/>
                <a:ext cx="3885096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1471502-FF5D-4638-956B-56D0A535F501}"/>
                </a:ext>
              </a:extLst>
            </p:cNvPr>
            <p:cNvCxnSpPr/>
            <p:nvPr/>
          </p:nvCxnSpPr>
          <p:spPr>
            <a:xfrm>
              <a:off x="2417687" y="1505132"/>
              <a:ext cx="2898650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2C2AA53-F20D-4CCE-BAE4-2548971C4AF6}"/>
                </a:ext>
              </a:extLst>
            </p:cNvPr>
            <p:cNvCxnSpPr/>
            <p:nvPr/>
          </p:nvCxnSpPr>
          <p:spPr>
            <a:xfrm>
              <a:off x="6200503" y="1505132"/>
              <a:ext cx="3465341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D918E44-F04C-49A5-AD87-3A2FDFDAB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95608" y="961398"/>
              <a:ext cx="783091" cy="99167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3185EE-61AF-4053-ADD1-F4ECBD7BE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95607" y="3324659"/>
              <a:ext cx="783091" cy="991678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129CDA7-B86C-435D-916F-736A753B9E68}"/>
                </a:ext>
              </a:extLst>
            </p:cNvPr>
            <p:cNvCxnSpPr/>
            <p:nvPr/>
          </p:nvCxnSpPr>
          <p:spPr>
            <a:xfrm>
              <a:off x="2375342" y="4782512"/>
              <a:ext cx="1120596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0D3EDAF-2F04-4929-AD9C-56B6321E4EA0}"/>
                </a:ext>
              </a:extLst>
            </p:cNvPr>
            <p:cNvGrpSpPr/>
            <p:nvPr/>
          </p:nvGrpSpPr>
          <p:grpSpPr>
            <a:xfrm flipV="1">
              <a:off x="8450118" y="4071816"/>
              <a:ext cx="1121995" cy="710696"/>
              <a:chOff x="5076955" y="1299521"/>
              <a:chExt cx="1281794" cy="547311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C6BCFF77-2AB9-4100-B05A-07840B0EC0DE}"/>
                  </a:ext>
                </a:extLst>
              </p:cNvPr>
              <p:cNvCxnSpPr/>
              <p:nvPr/>
            </p:nvCxnSpPr>
            <p:spPr>
              <a:xfrm>
                <a:off x="5996184" y="1846832"/>
                <a:ext cx="362565" cy="0"/>
              </a:xfrm>
              <a:prstGeom prst="straightConnector1">
                <a:avLst/>
              </a:prstGeom>
              <a:noFill/>
              <a:ln w="38100" cap="sq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bevel/>
                <a:tailEnd type="triangle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B863DFB-EEAA-48AB-B995-82E0C87303A1}"/>
                  </a:ext>
                </a:extLst>
              </p:cNvPr>
              <p:cNvCxnSpPr/>
              <p:nvPr/>
            </p:nvCxnSpPr>
            <p:spPr>
              <a:xfrm>
                <a:off x="5546206" y="1308035"/>
                <a:ext cx="449978" cy="538797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3ECF79F0-EA07-4557-85A3-93B04B97A3EA}"/>
                  </a:ext>
                </a:extLst>
              </p:cNvPr>
              <p:cNvCxnSpPr/>
              <p:nvPr/>
            </p:nvCxnSpPr>
            <p:spPr>
              <a:xfrm>
                <a:off x="5076955" y="1299521"/>
                <a:ext cx="478782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8FE8C49-C09C-410F-9F28-2F88677E2636}"/>
                </a:ext>
              </a:extLst>
            </p:cNvPr>
            <p:cNvGrpSpPr/>
            <p:nvPr/>
          </p:nvGrpSpPr>
          <p:grpSpPr>
            <a:xfrm>
              <a:off x="8423477" y="3098358"/>
              <a:ext cx="1148636" cy="704984"/>
              <a:chOff x="5076955" y="1299521"/>
              <a:chExt cx="1281794" cy="547311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F3B7D80-90A3-4BA4-8FE9-0FF865958894}"/>
                  </a:ext>
                </a:extLst>
              </p:cNvPr>
              <p:cNvCxnSpPr/>
              <p:nvPr/>
            </p:nvCxnSpPr>
            <p:spPr>
              <a:xfrm>
                <a:off x="5996184" y="1846832"/>
                <a:ext cx="362565" cy="0"/>
              </a:xfrm>
              <a:prstGeom prst="straightConnector1">
                <a:avLst/>
              </a:prstGeom>
              <a:noFill/>
              <a:ln w="38100" cap="sq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bevel/>
                <a:tailEnd type="triangle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01C1C33-E840-4026-82F5-172F056A0CD7}"/>
                  </a:ext>
                </a:extLst>
              </p:cNvPr>
              <p:cNvCxnSpPr/>
              <p:nvPr/>
            </p:nvCxnSpPr>
            <p:spPr>
              <a:xfrm>
                <a:off x="5546206" y="1308035"/>
                <a:ext cx="449978" cy="538797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3C45DAC-9245-448B-874F-A9F1DC03A9CD}"/>
                  </a:ext>
                </a:extLst>
              </p:cNvPr>
              <p:cNvCxnSpPr/>
              <p:nvPr/>
            </p:nvCxnSpPr>
            <p:spPr>
              <a:xfrm>
                <a:off x="5076955" y="1299521"/>
                <a:ext cx="478782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B5A5F16-BE9D-4048-A768-E84A1F7A0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7581" y="1209801"/>
              <a:ext cx="648601" cy="5336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EAADFA4-42F2-45CE-A10E-6C32E941E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3861" y="4360611"/>
              <a:ext cx="725513" cy="843802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BCE694E-4DA7-4295-9677-7CFE95C7AAE2}"/>
                </a:ext>
              </a:extLst>
            </p:cNvPr>
            <p:cNvGrpSpPr/>
            <p:nvPr/>
          </p:nvGrpSpPr>
          <p:grpSpPr>
            <a:xfrm>
              <a:off x="1573037" y="4907361"/>
              <a:ext cx="8924045" cy="991678"/>
              <a:chOff x="1683729" y="5518691"/>
              <a:chExt cx="8924045" cy="99167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BC2D88E-8A8D-4FD3-A626-358D4611A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rgbClr val="E7E6E6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83729" y="5962672"/>
                <a:ext cx="769834" cy="404875"/>
              </a:xfrm>
              <a:prstGeom prst="rect">
                <a:avLst/>
              </a:prstGeom>
            </p:spPr>
          </p:pic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76E83059-BFC0-4AF7-9ACE-D224D07590A2}"/>
                  </a:ext>
                </a:extLst>
              </p:cNvPr>
              <p:cNvCxnSpPr/>
              <p:nvPr/>
            </p:nvCxnSpPr>
            <p:spPr>
              <a:xfrm>
                <a:off x="2500524" y="6204049"/>
                <a:ext cx="722376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5BCDD11-1D61-4931-B384-1D26A6B3C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824683" y="5518691"/>
                <a:ext cx="783091" cy="991678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0692B0E-B79F-4487-8F12-D24D58C0E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2391" y="5950954"/>
                <a:ext cx="402731" cy="331360"/>
              </a:xfrm>
              <a:prstGeom prst="rect">
                <a:avLst/>
              </a:prstGeom>
            </p:spPr>
          </p:pic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6A10648-D607-4D2E-AF8E-676ACD8C5753}"/>
                </a:ext>
              </a:extLst>
            </p:cNvPr>
            <p:cNvCxnSpPr/>
            <p:nvPr/>
          </p:nvCxnSpPr>
          <p:spPr>
            <a:xfrm>
              <a:off x="4303464" y="3098358"/>
              <a:ext cx="1012873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13BC0AC-037D-40B8-9328-D88FA37AB337}"/>
                </a:ext>
              </a:extLst>
            </p:cNvPr>
            <p:cNvCxnSpPr/>
            <p:nvPr/>
          </p:nvCxnSpPr>
          <p:spPr>
            <a:xfrm>
              <a:off x="6136048" y="3098358"/>
              <a:ext cx="1348134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600D7A4-E2E8-471D-9252-EABDE20EA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972" y="2831528"/>
              <a:ext cx="648601" cy="5336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9ECD08C-BE08-42E0-9959-65EC10C68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7581" y="2831528"/>
              <a:ext cx="648601" cy="5336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B0CF6D4-1263-4897-9C13-95CC1C0F0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3862" y="2676457"/>
              <a:ext cx="725513" cy="843802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7EF1115-01AA-4FE6-8AF6-483DA6CBBF62}"/>
                </a:ext>
              </a:extLst>
            </p:cNvPr>
            <p:cNvGrpSpPr/>
            <p:nvPr/>
          </p:nvGrpSpPr>
          <p:grpSpPr>
            <a:xfrm>
              <a:off x="2389832" y="2848276"/>
              <a:ext cx="1128000" cy="245419"/>
              <a:chOff x="5076955" y="1299521"/>
              <a:chExt cx="1281794" cy="547311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F2E1E923-992A-454C-9F01-0998E8903F6B}"/>
                  </a:ext>
                </a:extLst>
              </p:cNvPr>
              <p:cNvCxnSpPr/>
              <p:nvPr/>
            </p:nvCxnSpPr>
            <p:spPr>
              <a:xfrm>
                <a:off x="5996184" y="1846832"/>
                <a:ext cx="362565" cy="0"/>
              </a:xfrm>
              <a:prstGeom prst="straightConnector1">
                <a:avLst/>
              </a:prstGeom>
              <a:noFill/>
              <a:ln w="38100" cap="sq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bevel/>
                <a:tailEnd type="triangle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2378E6B-962A-4D61-9377-E9963937338C}"/>
                  </a:ext>
                </a:extLst>
              </p:cNvPr>
              <p:cNvCxnSpPr/>
              <p:nvPr/>
            </p:nvCxnSpPr>
            <p:spPr>
              <a:xfrm>
                <a:off x="5546206" y="1308035"/>
                <a:ext cx="449978" cy="538797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9EE42A57-64A9-4CBE-824C-B2655D35450F}"/>
                  </a:ext>
                </a:extLst>
              </p:cNvPr>
              <p:cNvCxnSpPr/>
              <p:nvPr/>
            </p:nvCxnSpPr>
            <p:spPr>
              <a:xfrm>
                <a:off x="5076955" y="1299521"/>
                <a:ext cx="478782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8C92F48-B635-4C69-AB65-644B02DD9A7C}"/>
                </a:ext>
              </a:extLst>
            </p:cNvPr>
            <p:cNvGrpSpPr/>
            <p:nvPr/>
          </p:nvGrpSpPr>
          <p:grpSpPr>
            <a:xfrm flipV="1">
              <a:off x="2423082" y="3259608"/>
              <a:ext cx="1089515" cy="240667"/>
              <a:chOff x="5076955" y="1299521"/>
              <a:chExt cx="1281794" cy="547311"/>
            </a:xfrm>
          </p:grpSpPr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8F0DA15A-8C45-4F68-85C0-C59D8D1DE6BF}"/>
                  </a:ext>
                </a:extLst>
              </p:cNvPr>
              <p:cNvCxnSpPr/>
              <p:nvPr/>
            </p:nvCxnSpPr>
            <p:spPr>
              <a:xfrm>
                <a:off x="5996184" y="1846832"/>
                <a:ext cx="362565" cy="0"/>
              </a:xfrm>
              <a:prstGeom prst="straightConnector1">
                <a:avLst/>
              </a:prstGeom>
              <a:noFill/>
              <a:ln w="38100" cap="sq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bevel/>
                <a:tailEnd type="triangle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FD5CE20-BE3A-4F87-A9FB-4436F4000123}"/>
                  </a:ext>
                </a:extLst>
              </p:cNvPr>
              <p:cNvCxnSpPr/>
              <p:nvPr/>
            </p:nvCxnSpPr>
            <p:spPr>
              <a:xfrm>
                <a:off x="5546206" y="1308035"/>
                <a:ext cx="449978" cy="538797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F8B5F17D-2653-4C77-A5C0-9B019E400F15}"/>
                  </a:ext>
                </a:extLst>
              </p:cNvPr>
              <p:cNvCxnSpPr/>
              <p:nvPr/>
            </p:nvCxnSpPr>
            <p:spPr>
              <a:xfrm>
                <a:off x="5076955" y="1299521"/>
                <a:ext cx="478782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8F8AD0D-2400-46C9-87E3-ECE66AEF12EC}"/>
                </a:ext>
              </a:extLst>
            </p:cNvPr>
            <p:cNvGrpSpPr/>
            <p:nvPr/>
          </p:nvGrpSpPr>
          <p:grpSpPr>
            <a:xfrm>
              <a:off x="1390034" y="5920790"/>
              <a:ext cx="9403497" cy="290858"/>
              <a:chOff x="467210" y="596770"/>
              <a:chExt cx="9403497" cy="290858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E11B8E8-9E1F-422F-A5BB-96D7F9D88B1C}"/>
                  </a:ext>
                </a:extLst>
              </p:cNvPr>
              <p:cNvSpPr txBox="1"/>
              <p:nvPr/>
            </p:nvSpPr>
            <p:spPr>
              <a:xfrm>
                <a:off x="467210" y="647550"/>
                <a:ext cx="9403497" cy="240078"/>
              </a:xfrm>
              <a:prstGeom prst="rect">
                <a:avLst/>
              </a:prstGeom>
              <a:solidFill>
                <a:srgbClr val="6B497A"/>
              </a:solidFill>
            </p:spPr>
            <p:txBody>
              <a:bodyPr wrap="square" tIns="0" rtlCol="0">
                <a:noAutofit/>
              </a:bodyPr>
              <a:lstStyle/>
              <a:p>
                <a:pPr algn="ctr"/>
                <a:endParaRPr lang="en-US" sz="11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2CF97BF-6E3B-4509-968A-8A0BA732C21F}"/>
                  </a:ext>
                </a:extLst>
              </p:cNvPr>
              <p:cNvSpPr/>
              <p:nvPr/>
            </p:nvSpPr>
            <p:spPr>
              <a:xfrm>
                <a:off x="584561" y="596770"/>
                <a:ext cx="101502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prstClr val="white"/>
                    </a:solidFill>
                    <a:latin typeface="Calibri" panose="020F0502020204030204"/>
                  </a:rPr>
                  <a:t>DEVICE EDGE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57162FE-ECFD-4CCF-89AB-62EC1A1909D5}"/>
                  </a:ext>
                </a:extLst>
              </p:cNvPr>
              <p:cNvSpPr/>
              <p:nvPr/>
            </p:nvSpPr>
            <p:spPr>
              <a:xfrm>
                <a:off x="5577808" y="596770"/>
                <a:ext cx="18473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12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ADD6085-3802-474F-A1E8-28F222FFD68C}"/>
                  </a:ext>
                </a:extLst>
              </p:cNvPr>
              <p:cNvSpPr/>
              <p:nvPr/>
            </p:nvSpPr>
            <p:spPr>
              <a:xfrm>
                <a:off x="8832135" y="596770"/>
                <a:ext cx="62369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prstClr val="white"/>
                    </a:solidFill>
                    <a:latin typeface="Calibri" panose="020F0502020204030204"/>
                  </a:rPr>
                  <a:t>CLOUD</a:t>
                </a: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1385BAE-6E18-46C7-A63D-BF0067285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rgbClr val="E7E6E6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765187" y="3171786"/>
              <a:ext cx="534402" cy="52746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03527E2-DE8B-4B75-8409-8627AC375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rgbClr val="E7E6E6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661655" y="3871963"/>
              <a:ext cx="653879" cy="331480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83CF256-9886-4565-9553-EED8D8AD47DB}"/>
                </a:ext>
              </a:extLst>
            </p:cNvPr>
            <p:cNvGrpSpPr/>
            <p:nvPr/>
          </p:nvGrpSpPr>
          <p:grpSpPr>
            <a:xfrm>
              <a:off x="1764232" y="1016060"/>
              <a:ext cx="794640" cy="791194"/>
              <a:chOff x="636929" y="1071468"/>
              <a:chExt cx="794640" cy="791194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CB314C6C-A342-4AD0-A8DA-CBEDCC1EF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rgbClr val="E7E6E6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36929" y="1071468"/>
                <a:ext cx="453865" cy="791194"/>
              </a:xfrm>
              <a:prstGeom prst="rect">
                <a:avLst/>
              </a:prstGeom>
            </p:spPr>
          </p:pic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14F2F4D-9B77-4B5A-B079-D60AE266E485}"/>
                  </a:ext>
                </a:extLst>
              </p:cNvPr>
              <p:cNvSpPr/>
              <p:nvPr/>
            </p:nvSpPr>
            <p:spPr>
              <a:xfrm>
                <a:off x="980017" y="1077222"/>
                <a:ext cx="299152" cy="16565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0959C1B-13BA-4C29-A4B4-2A31669838F7}"/>
                  </a:ext>
                </a:extLst>
              </p:cNvPr>
              <p:cNvSpPr/>
              <p:nvPr/>
            </p:nvSpPr>
            <p:spPr>
              <a:xfrm>
                <a:off x="1132417" y="1229622"/>
                <a:ext cx="299152" cy="16565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D95B12C-90FE-44D7-9F30-10B62B3144A9}"/>
                </a:ext>
              </a:extLst>
            </p:cNvPr>
            <p:cNvGrpSpPr/>
            <p:nvPr/>
          </p:nvGrpSpPr>
          <p:grpSpPr>
            <a:xfrm>
              <a:off x="1723847" y="2515737"/>
              <a:ext cx="818637" cy="533663"/>
              <a:chOff x="572095" y="2643337"/>
              <a:chExt cx="818637" cy="533663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BC192F5D-E5E6-4462-BA1A-02C90BE78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rgbClr val="E7E6E6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72095" y="2649538"/>
                <a:ext cx="636814" cy="527462"/>
              </a:xfrm>
              <a:prstGeom prst="rect">
                <a:avLst/>
              </a:prstGeom>
            </p:spPr>
          </p:pic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7FBA7E8-D0CB-4DE9-973C-1E1E59A3F608}"/>
                  </a:ext>
                </a:extLst>
              </p:cNvPr>
              <p:cNvSpPr/>
              <p:nvPr/>
            </p:nvSpPr>
            <p:spPr>
              <a:xfrm>
                <a:off x="1091580" y="2643337"/>
                <a:ext cx="299152" cy="16565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18B1635-559C-499C-B59D-CB27DA80D8D4}"/>
                </a:ext>
              </a:extLst>
            </p:cNvPr>
            <p:cNvGrpSpPr/>
            <p:nvPr/>
          </p:nvGrpSpPr>
          <p:grpSpPr>
            <a:xfrm>
              <a:off x="1767262" y="1838917"/>
              <a:ext cx="547936" cy="545503"/>
              <a:chOff x="649604" y="1943092"/>
              <a:chExt cx="547936" cy="545503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F65FB0D2-4AE5-487A-A2E2-FAEACC3305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rgbClr val="E7E6E6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49604" y="1961133"/>
                <a:ext cx="401876" cy="527462"/>
              </a:xfrm>
              <a:prstGeom prst="rect">
                <a:avLst/>
              </a:prstGeom>
            </p:spPr>
          </p:pic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2081267-BA0B-4C84-A497-C89934B6C115}"/>
                  </a:ext>
                </a:extLst>
              </p:cNvPr>
              <p:cNvSpPr/>
              <p:nvPr/>
            </p:nvSpPr>
            <p:spPr>
              <a:xfrm>
                <a:off x="898388" y="1943092"/>
                <a:ext cx="299152" cy="16565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58B9740-CD2A-4CE9-8B40-0AC08E42916B}"/>
                </a:ext>
              </a:extLst>
            </p:cNvPr>
            <p:cNvGrpSpPr/>
            <p:nvPr/>
          </p:nvGrpSpPr>
          <p:grpSpPr>
            <a:xfrm>
              <a:off x="1732241" y="4376136"/>
              <a:ext cx="667786" cy="642353"/>
              <a:chOff x="620550" y="4936263"/>
              <a:chExt cx="667786" cy="642353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A473F84C-A2C0-4D06-B089-8148C5051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rgbClr val="E7E6E6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20550" y="4963243"/>
                <a:ext cx="539903" cy="615373"/>
              </a:xfrm>
              <a:prstGeom prst="rect">
                <a:avLst/>
              </a:prstGeom>
            </p:spPr>
          </p:pic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CEE6E4E-129A-4845-9EB3-057CC1E385C1}"/>
                  </a:ext>
                </a:extLst>
              </p:cNvPr>
              <p:cNvSpPr/>
              <p:nvPr/>
            </p:nvSpPr>
            <p:spPr>
              <a:xfrm>
                <a:off x="989184" y="4936263"/>
                <a:ext cx="299152" cy="16565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8948BA5B-7932-4FE6-8F81-047DEEFCA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40304" y="4620532"/>
              <a:ext cx="539935" cy="323961"/>
            </a:xfrm>
            <a:prstGeom prst="rect">
              <a:avLst/>
            </a:prstGeom>
          </p:spPr>
        </p:pic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CCB63450-FD30-43AE-8FD4-39939A7FD54F}"/>
                </a:ext>
              </a:extLst>
            </p:cNvPr>
            <p:cNvCxnSpPr/>
            <p:nvPr/>
          </p:nvCxnSpPr>
          <p:spPr>
            <a:xfrm flipV="1">
              <a:off x="4267637" y="4782512"/>
              <a:ext cx="3168341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54D2E294-C074-4606-AC27-EEFFAAFB60C3}"/>
              </a:ext>
            </a:extLst>
          </p:cNvPr>
          <p:cNvSpPr/>
          <p:nvPr/>
        </p:nvSpPr>
        <p:spPr>
          <a:xfrm>
            <a:off x="2188776" y="1179568"/>
            <a:ext cx="1371600" cy="830997"/>
          </a:xfrm>
          <a:prstGeom prst="rect">
            <a:avLst/>
          </a:prstGeom>
          <a:solidFill>
            <a:schemeClr val="bg1"/>
          </a:solidFill>
        </p:spPr>
        <p:txBody>
          <a:bodyPr lIns="45720" tIns="0" rIns="45720" bIns="0">
            <a:noAutofit/>
          </a:bodyPr>
          <a:lstStyle/>
          <a:p>
            <a:pPr algn="ctr" defTabSz="914377"/>
            <a:r>
              <a:rPr lang="en-US" sz="1200" b="1" dirty="0">
                <a:solidFill>
                  <a:srgbClr val="6B497A"/>
                </a:solidFill>
                <a:latin typeface="Arial" panose="020B0604020202020204" pitchFamily="34" charset="0"/>
              </a:rPr>
              <a:t>2. Strong </a:t>
            </a:r>
          </a:p>
          <a:p>
            <a:pPr algn="ctr" defTabSz="914377"/>
            <a:r>
              <a:rPr lang="en-US" sz="1200" b="1" dirty="0">
                <a:solidFill>
                  <a:srgbClr val="6B497A"/>
                </a:solidFill>
                <a:latin typeface="Arial" panose="020B0604020202020204" pitchFamily="34" charset="0"/>
              </a:rPr>
              <a:t>N-S-E-W</a:t>
            </a:r>
          </a:p>
          <a:p>
            <a:pPr algn="ctr" defTabSz="914377"/>
            <a:r>
              <a:rPr lang="en-US" sz="1200" b="1" dirty="0" err="1">
                <a:solidFill>
                  <a:srgbClr val="6B497A"/>
                </a:solidFill>
                <a:latin typeface="Arial" panose="020B0604020202020204" pitchFamily="34" charset="0"/>
              </a:rPr>
              <a:t>AuthN</a:t>
            </a:r>
            <a:r>
              <a:rPr lang="en-US" sz="1200" b="1" dirty="0">
                <a:solidFill>
                  <a:srgbClr val="6B497A"/>
                </a:solidFill>
                <a:latin typeface="Arial" panose="020B0604020202020204" pitchFamily="34" charset="0"/>
              </a:rPr>
              <a:t>/</a:t>
            </a:r>
            <a:r>
              <a:rPr lang="en-US" sz="1200" b="1" dirty="0" err="1">
                <a:solidFill>
                  <a:srgbClr val="6B497A"/>
                </a:solidFill>
                <a:latin typeface="Arial" panose="020B0604020202020204" pitchFamily="34" charset="0"/>
              </a:rPr>
              <a:t>AuthZ</a:t>
            </a:r>
            <a:endParaRPr lang="en-US" sz="1200" b="1" dirty="0">
              <a:solidFill>
                <a:srgbClr val="6B497A"/>
              </a:solidFill>
              <a:latin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6E819B3-1271-4155-B1CB-157C24D497C2}"/>
              </a:ext>
            </a:extLst>
          </p:cNvPr>
          <p:cNvSpPr/>
          <p:nvPr/>
        </p:nvSpPr>
        <p:spPr>
          <a:xfrm>
            <a:off x="3835160" y="1179568"/>
            <a:ext cx="13716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0" rIns="45720" bIns="0">
            <a:noAutofit/>
          </a:bodyPr>
          <a:lstStyle/>
          <a:p>
            <a:pPr algn="ctr" defTabSz="914377"/>
            <a:r>
              <a:rPr lang="en-US" sz="1200" b="1" dirty="0">
                <a:solidFill>
                  <a:srgbClr val="6B497A"/>
                </a:solidFill>
                <a:latin typeface="Arial" panose="020B0604020202020204" pitchFamily="34" charset="0"/>
              </a:rPr>
              <a:t>3. Open data ingestion software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4DE77A9-22C2-447C-8A20-6A55C548E228}"/>
              </a:ext>
            </a:extLst>
          </p:cNvPr>
          <p:cNvSpPr/>
          <p:nvPr/>
        </p:nvSpPr>
        <p:spPr>
          <a:xfrm>
            <a:off x="5504888" y="1164496"/>
            <a:ext cx="13716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0" rIns="45720" bIns="0">
            <a:noAutofit/>
          </a:bodyPr>
          <a:lstStyle/>
          <a:p>
            <a:pPr algn="ctr" defTabSz="914377"/>
            <a:r>
              <a:rPr lang="en-US" sz="1200" b="1" dirty="0">
                <a:solidFill>
                  <a:srgbClr val="6B497A"/>
                </a:solidFill>
                <a:latin typeface="Arial" panose="020B0604020202020204" pitchFamily="34" charset="0"/>
              </a:rPr>
              <a:t>4. Trusted Execution Environments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2CFA8FD-19FB-49C7-9C65-EE10D0B3EAEB}"/>
              </a:ext>
            </a:extLst>
          </p:cNvPr>
          <p:cNvSpPr/>
          <p:nvPr/>
        </p:nvSpPr>
        <p:spPr>
          <a:xfrm>
            <a:off x="8880599" y="1179568"/>
            <a:ext cx="13716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0" rIns="45720" bIns="0">
            <a:noAutofit/>
          </a:bodyPr>
          <a:lstStyle/>
          <a:p>
            <a:pPr algn="ctr" defTabSz="914377"/>
            <a:r>
              <a:rPr lang="en-US" sz="1200" b="1" dirty="0">
                <a:solidFill>
                  <a:srgbClr val="6B497A"/>
                </a:solidFill>
                <a:latin typeface="Arial" panose="020B0604020202020204" pitchFamily="34" charset="0"/>
              </a:rPr>
              <a:t>6. Secure, immutable scale-out storage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F1A4F9E-B064-401D-92A7-0051700548FD}"/>
              </a:ext>
            </a:extLst>
          </p:cNvPr>
          <p:cNvSpPr/>
          <p:nvPr/>
        </p:nvSpPr>
        <p:spPr>
          <a:xfrm>
            <a:off x="7195910" y="1179568"/>
            <a:ext cx="1371600" cy="1015663"/>
          </a:xfrm>
          <a:prstGeom prst="rect">
            <a:avLst/>
          </a:prstGeom>
          <a:solidFill>
            <a:schemeClr val="bg1"/>
          </a:solidFill>
        </p:spPr>
        <p:txBody>
          <a:bodyPr lIns="45720" tIns="0" rIns="45720" bIns="0">
            <a:noAutofit/>
          </a:bodyPr>
          <a:lstStyle/>
          <a:p>
            <a:pPr lvl="0" algn="ctr" defTabSz="914377"/>
            <a:r>
              <a:rPr lang="en-US" sz="1200" b="1" dirty="0">
                <a:solidFill>
                  <a:srgbClr val="6B497A"/>
                </a:solidFill>
                <a:latin typeface="Arial" panose="020B0604020202020204" pitchFamily="34" charset="0"/>
              </a:rPr>
              <a:t>5 Metadata/policy attachment </a:t>
            </a:r>
          </a:p>
          <a:p>
            <a:pPr lvl="0" algn="ctr" defTabSz="914377"/>
            <a:r>
              <a:rPr lang="en-US" sz="9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(e.g. data capture environment, provenance, confidence score, policies for sharing/monetization)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799673C-D0F4-4283-9B6B-65F46755EF11}"/>
              </a:ext>
            </a:extLst>
          </p:cNvPr>
          <p:cNvSpPr/>
          <p:nvPr/>
        </p:nvSpPr>
        <p:spPr>
          <a:xfrm>
            <a:off x="10538452" y="1179568"/>
            <a:ext cx="1371600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0" rIns="45720" bIns="0">
            <a:noAutofit/>
          </a:bodyPr>
          <a:lstStyle/>
          <a:p>
            <a:pPr algn="ctr" defTabSz="914377"/>
            <a:r>
              <a:rPr lang="en-US" sz="1200" b="1" dirty="0">
                <a:solidFill>
                  <a:srgbClr val="6B497A"/>
                </a:solidFill>
                <a:latin typeface="Arial" panose="020B0604020202020204" pitchFamily="34" charset="0"/>
              </a:rPr>
              <a:t>7. Registration of trusted assets in a multi-cloud distributed ledger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49FD250-D14A-4518-8EB7-0CF1956E7388}"/>
              </a:ext>
            </a:extLst>
          </p:cNvPr>
          <p:cNvSpPr txBox="1"/>
          <p:nvPr/>
        </p:nvSpPr>
        <p:spPr>
          <a:xfrm>
            <a:off x="559924" y="2660616"/>
            <a:ext cx="2730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While trust insertion can be performed at any point in the continuum, </a:t>
            </a:r>
            <a:r>
              <a:rPr lang="en-US" sz="2400" b="1" dirty="0"/>
              <a:t>ideally trust insertion begins as close as possible to the data source at the device edge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79702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B96D-D97D-485E-A6D4-57F63ECD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OSS trust insertion technologies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2B134-49AA-48D2-BF0E-0A99D20C43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356EA-FE64-4031-B84D-11AF892AD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6CF49-6971-4508-8862-A2909EA0DB5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B493E6-B623-40A6-8128-C48590D153B5}"/>
              </a:ext>
            </a:extLst>
          </p:cNvPr>
          <p:cNvGrpSpPr/>
          <p:nvPr/>
        </p:nvGrpSpPr>
        <p:grpSpPr>
          <a:xfrm>
            <a:off x="534052" y="1361873"/>
            <a:ext cx="1505966" cy="4085407"/>
            <a:chOff x="583535" y="1418857"/>
            <a:chExt cx="1505966" cy="3923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9E777D-9C15-403B-92FB-9EDA625C1258}"/>
                </a:ext>
              </a:extLst>
            </p:cNvPr>
            <p:cNvSpPr/>
            <p:nvPr/>
          </p:nvSpPr>
          <p:spPr>
            <a:xfrm>
              <a:off x="583535" y="1418857"/>
              <a:ext cx="1505966" cy="392362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TPM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ARM PSA-</a:t>
              </a:r>
              <a:r>
                <a:rPr lang="en-US" dirty="0" err="1"/>
                <a:t>RoT</a:t>
              </a:r>
              <a:r>
                <a:rPr lang="en-US" dirty="0"/>
                <a:t>), </a:t>
              </a:r>
              <a:r>
                <a:rPr lang="en-US" dirty="0" err="1"/>
                <a:t>TrustZone</a:t>
              </a:r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 err="1"/>
                <a:t>Linaro</a:t>
              </a:r>
              <a:r>
                <a:rPr lang="en-US" dirty="0"/>
                <a:t> Trusted Substrate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Intel/Arm SDO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D4C788-22FF-462B-BFDE-E9049C1DB9D8}"/>
                </a:ext>
              </a:extLst>
            </p:cNvPr>
            <p:cNvSpPr txBox="1"/>
            <p:nvPr/>
          </p:nvSpPr>
          <p:spPr>
            <a:xfrm>
              <a:off x="650718" y="1526711"/>
              <a:ext cx="13716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5720" tIns="0" rIns="45720" bIns="0" rtlCol="0">
              <a:noAutofit/>
            </a:bodyPr>
            <a:lstStyle/>
            <a:p>
              <a:pPr algn="ctr" defTabSz="914377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1. HW root of trust signatures on device data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BFD3B3-402D-40AC-8094-6CFB694419B1}"/>
              </a:ext>
            </a:extLst>
          </p:cNvPr>
          <p:cNvGrpSpPr/>
          <p:nvPr/>
        </p:nvGrpSpPr>
        <p:grpSpPr>
          <a:xfrm>
            <a:off x="2187770" y="1361873"/>
            <a:ext cx="1505966" cy="4085407"/>
            <a:chOff x="2206458" y="1418857"/>
            <a:chExt cx="1505966" cy="39236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F7EC78D-5D51-41A4-A9AC-CD4192613975}"/>
                </a:ext>
              </a:extLst>
            </p:cNvPr>
            <p:cNvSpPr/>
            <p:nvPr/>
          </p:nvSpPr>
          <p:spPr>
            <a:xfrm>
              <a:off x="2206458" y="1418857"/>
              <a:ext cx="1505966" cy="392362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VMware Lightwave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 err="1"/>
                <a:t>Keycloak</a:t>
              </a:r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47E507-0B4D-472E-8E40-855FA070C8EA}"/>
                </a:ext>
              </a:extLst>
            </p:cNvPr>
            <p:cNvSpPr/>
            <p:nvPr/>
          </p:nvSpPr>
          <p:spPr>
            <a:xfrm>
              <a:off x="2273641" y="1526711"/>
              <a:ext cx="137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lIns="45720" tIns="0" rIns="45720" bIns="0">
              <a:noAutofit/>
            </a:bodyPr>
            <a:lstStyle/>
            <a:p>
              <a:pPr algn="ctr" defTabSz="914377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2. Strong </a:t>
              </a:r>
            </a:p>
            <a:p>
              <a:pPr algn="ctr" defTabSz="914377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N-S-E-W</a:t>
              </a:r>
            </a:p>
            <a:p>
              <a:pPr algn="ctr" defTabSz="914377"/>
              <a:r>
                <a:rPr lang="en-US" sz="12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AuthN</a:t>
              </a: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/</a:t>
              </a:r>
              <a:r>
                <a:rPr lang="en-US" sz="12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AuthZ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3E3F7F-79AC-4B44-8EDE-BE4279126211}"/>
              </a:ext>
            </a:extLst>
          </p:cNvPr>
          <p:cNvGrpSpPr/>
          <p:nvPr/>
        </p:nvGrpSpPr>
        <p:grpSpPr>
          <a:xfrm>
            <a:off x="3855224" y="1361873"/>
            <a:ext cx="1505966" cy="4085407"/>
            <a:chOff x="3863738" y="1418857"/>
            <a:chExt cx="1505966" cy="3923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32D3F4-37D0-4B3D-A080-BDD41D3BF35C}"/>
                </a:ext>
              </a:extLst>
            </p:cNvPr>
            <p:cNvSpPr/>
            <p:nvPr/>
          </p:nvSpPr>
          <p:spPr>
            <a:xfrm>
              <a:off x="3863738" y="1418857"/>
              <a:ext cx="1505966" cy="392362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 err="1"/>
                <a:t>EdgeX</a:t>
              </a:r>
              <a:r>
                <a:rPr lang="en-US" dirty="0"/>
                <a:t> Foundry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Fledge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Eclipse Kura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AC2186-D795-403B-8C4A-FF304E132132}"/>
                </a:ext>
              </a:extLst>
            </p:cNvPr>
            <p:cNvSpPr/>
            <p:nvPr/>
          </p:nvSpPr>
          <p:spPr>
            <a:xfrm>
              <a:off x="3930921" y="1526711"/>
              <a:ext cx="1371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5720" tIns="0" rIns="45720" bIns="0">
              <a:noAutofit/>
            </a:bodyPr>
            <a:lstStyle/>
            <a:p>
              <a:pPr algn="ctr" defTabSz="914377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3. Open data ingestion software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D6C693-C8C1-4902-BB85-B5C9CCAF23D3}"/>
              </a:ext>
            </a:extLst>
          </p:cNvPr>
          <p:cNvGrpSpPr/>
          <p:nvPr/>
        </p:nvGrpSpPr>
        <p:grpSpPr>
          <a:xfrm>
            <a:off x="5543320" y="1361873"/>
            <a:ext cx="1505966" cy="4085407"/>
            <a:chOff x="5505294" y="1418857"/>
            <a:chExt cx="1505966" cy="39236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E13675-7DDC-4FAE-B979-66F3B2E99506}"/>
                </a:ext>
              </a:extLst>
            </p:cNvPr>
            <p:cNvSpPr/>
            <p:nvPr/>
          </p:nvSpPr>
          <p:spPr>
            <a:xfrm>
              <a:off x="5505294" y="1418857"/>
              <a:ext cx="1505966" cy="392362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Intel SGX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Microsoft Open Enclave SDK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Red Hat </a:t>
              </a:r>
              <a:r>
                <a:rPr lang="en-US" dirty="0" err="1"/>
                <a:t>Enarx</a:t>
              </a:r>
              <a:endParaRPr lang="en-US" dirty="0"/>
            </a:p>
            <a:p>
              <a:pPr algn="ctr"/>
              <a:endParaRPr lang="en-US" sz="1200" dirty="0"/>
            </a:p>
            <a:p>
              <a:pPr algn="ctr"/>
              <a:r>
                <a:rPr lang="en-US" sz="1400" dirty="0"/>
                <a:t>(Hosted by the Confidential Computing Consortium)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57F6D9-46C3-4182-A0C5-CE343B9A2999}"/>
                </a:ext>
              </a:extLst>
            </p:cNvPr>
            <p:cNvSpPr/>
            <p:nvPr/>
          </p:nvSpPr>
          <p:spPr>
            <a:xfrm>
              <a:off x="5572477" y="1511639"/>
              <a:ext cx="1371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5720" tIns="0" rIns="45720" bIns="0">
              <a:noAutofit/>
            </a:bodyPr>
            <a:lstStyle/>
            <a:p>
              <a:pPr algn="ctr" defTabSz="914377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4. Trusted Execution Environments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436D622-4AD4-4B38-AA32-46D93CBF8699}"/>
              </a:ext>
            </a:extLst>
          </p:cNvPr>
          <p:cNvGrpSpPr/>
          <p:nvPr/>
        </p:nvGrpSpPr>
        <p:grpSpPr>
          <a:xfrm>
            <a:off x="8880346" y="1361873"/>
            <a:ext cx="1505966" cy="4085407"/>
            <a:chOff x="8842756" y="1418857"/>
            <a:chExt cx="1505966" cy="3923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47F8DD-BBF6-47E2-AD0C-164C0E783F1D}"/>
                </a:ext>
              </a:extLst>
            </p:cNvPr>
            <p:cNvSpPr/>
            <p:nvPr/>
          </p:nvSpPr>
          <p:spPr>
            <a:xfrm>
              <a:off x="8842756" y="1418857"/>
              <a:ext cx="1505966" cy="392362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IPFS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8C7673-9F92-424D-964B-07A62A25C54C}"/>
                </a:ext>
              </a:extLst>
            </p:cNvPr>
            <p:cNvSpPr/>
            <p:nvPr/>
          </p:nvSpPr>
          <p:spPr>
            <a:xfrm>
              <a:off x="8909939" y="1526711"/>
              <a:ext cx="1371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5720" tIns="0" rIns="45720" bIns="0">
              <a:noAutofit/>
            </a:bodyPr>
            <a:lstStyle/>
            <a:p>
              <a:pPr algn="ctr" defTabSz="914377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6. Secure, immutable scale-out storage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89C507-DE65-4BFB-8621-A8A0A51A796F}"/>
              </a:ext>
            </a:extLst>
          </p:cNvPr>
          <p:cNvGrpSpPr/>
          <p:nvPr/>
        </p:nvGrpSpPr>
        <p:grpSpPr>
          <a:xfrm>
            <a:off x="7212892" y="1361873"/>
            <a:ext cx="1505966" cy="4085407"/>
            <a:chOff x="7133617" y="1418857"/>
            <a:chExt cx="1505966" cy="39236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F1FA56-640F-4C4C-8F90-B833279AA585}"/>
                </a:ext>
              </a:extLst>
            </p:cNvPr>
            <p:cNvSpPr/>
            <p:nvPr/>
          </p:nvSpPr>
          <p:spPr>
            <a:xfrm>
              <a:off x="7133617" y="1418857"/>
              <a:ext cx="1505966" cy="392362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Siemens Coaty.io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Tibco </a:t>
              </a:r>
              <a:r>
                <a:rPr lang="en-US" dirty="0" err="1"/>
                <a:t>Flogo</a:t>
              </a:r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CNCF Open Policy Engine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C5FB67-3BA3-4DF2-8645-D7A0F05030B1}"/>
                </a:ext>
              </a:extLst>
            </p:cNvPr>
            <p:cNvSpPr/>
            <p:nvPr/>
          </p:nvSpPr>
          <p:spPr>
            <a:xfrm>
              <a:off x="7200800" y="1526711"/>
              <a:ext cx="13716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lIns="45720" tIns="0" rIns="45720" bIns="0">
              <a:noAutofit/>
            </a:bodyPr>
            <a:lstStyle/>
            <a:p>
              <a:pPr lvl="0" algn="ctr" defTabSz="914377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5.Metadata/policy  attachment </a:t>
              </a:r>
            </a:p>
            <a:p>
              <a:pPr lvl="0" algn="ctr" defTabSz="914377"/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</a:rPr>
                <a:t>(e.g. data capture environment, provenance, confidence score, policies for sharing/monetization)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1D7164-EED6-4040-AF29-03E33EC83441}"/>
              </a:ext>
            </a:extLst>
          </p:cNvPr>
          <p:cNvGrpSpPr/>
          <p:nvPr/>
        </p:nvGrpSpPr>
        <p:grpSpPr>
          <a:xfrm>
            <a:off x="10529276" y="1361873"/>
            <a:ext cx="1505966" cy="4085407"/>
            <a:chOff x="10578759" y="1418857"/>
            <a:chExt cx="1505966" cy="39236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3F3A71C-74AA-4C70-8387-622FD703048D}"/>
                </a:ext>
              </a:extLst>
            </p:cNvPr>
            <p:cNvSpPr/>
            <p:nvPr/>
          </p:nvSpPr>
          <p:spPr>
            <a:xfrm>
              <a:off x="10578759" y="1418857"/>
              <a:ext cx="1505966" cy="392362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Hyperledger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IOTA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Ethereum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A89529-3CD1-4046-A1E2-D7D60F801E61}"/>
                </a:ext>
              </a:extLst>
            </p:cNvPr>
            <p:cNvSpPr/>
            <p:nvPr/>
          </p:nvSpPr>
          <p:spPr>
            <a:xfrm>
              <a:off x="10645942" y="1526711"/>
              <a:ext cx="137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5720" tIns="0" rIns="45720" bIns="0">
              <a:noAutofit/>
            </a:bodyPr>
            <a:lstStyle/>
            <a:p>
              <a:pPr algn="ctr" defTabSz="914377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7. Registration of trusted assets in a multi-cloud distributed ledger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FB81B6-0591-4672-A611-EE31E635A7B4}"/>
              </a:ext>
            </a:extLst>
          </p:cNvPr>
          <p:cNvSpPr txBox="1"/>
          <p:nvPr/>
        </p:nvSpPr>
        <p:spPr>
          <a:xfrm>
            <a:off x="534052" y="5621353"/>
            <a:ext cx="9659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Additional trust insertion technologies include Hypervisors, OS, Management and Orchestration tools, etc.</a:t>
            </a:r>
          </a:p>
        </p:txBody>
      </p:sp>
    </p:spTree>
    <p:extLst>
      <p:ext uri="{BB962C8B-B14F-4D97-AF65-F5344CB8AC3E}">
        <p14:creationId xmlns:p14="http://schemas.microsoft.com/office/powerpoint/2010/main" val="415553556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2C1BC6-5F05-4238-8B6E-D933C58E9B6C}"/>
              </a:ext>
            </a:extLst>
          </p:cNvPr>
          <p:cNvSpPr/>
          <p:nvPr/>
        </p:nvSpPr>
        <p:spPr>
          <a:xfrm>
            <a:off x="6320204" y="1741226"/>
            <a:ext cx="4104428" cy="4351338"/>
          </a:xfrm>
          <a:prstGeom prst="rect">
            <a:avLst/>
          </a:prstGeom>
          <a:solidFill>
            <a:schemeClr val="tx1">
              <a:lumMod val="75000"/>
              <a:alpha val="70000"/>
            </a:schemeClr>
          </a:solidFill>
          <a:ln w="12700" cap="flat" cmpd="sng" algn="ctr">
            <a:solidFill>
              <a:schemeClr val="tx1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7D1F6F-96AD-4150-880F-9515A2D37D11}"/>
              </a:ext>
            </a:extLst>
          </p:cNvPr>
          <p:cNvSpPr/>
          <p:nvPr/>
        </p:nvSpPr>
        <p:spPr>
          <a:xfrm>
            <a:off x="7325666" y="2089360"/>
            <a:ext cx="1946447" cy="1834467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EE22E-3031-9944-8D6E-E4EEA401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DCF prototype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95117-F10C-7740-8CAE-A67C3F0956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4430D-91F8-E845-A8BE-52E42C3B9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6CF49-6971-4508-8862-A2909EA0DB5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674113-447D-423F-B28D-1A308606A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9" y="1207950"/>
            <a:ext cx="3976499" cy="5157786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Dell Technologies’ initial Data Confidence Fabric (DCF) prototype (completed in August 2019) demonstrated a trust fabric comprised of a mix of open source and commercial technologies</a:t>
            </a:r>
          </a:p>
          <a:p>
            <a:r>
              <a:rPr lang="en-US" sz="2000" dirty="0"/>
              <a:t>Prototype was deployed entirely on one edge system to locate policy insertion for data monetization/compliance as close as possible to the data source</a:t>
            </a:r>
          </a:p>
          <a:p>
            <a:pPr lvl="1"/>
            <a:r>
              <a:rPr lang="en-US" sz="1800" b="1" dirty="0" err="1"/>
              <a:t>Alvarium</a:t>
            </a:r>
            <a:r>
              <a:rPr lang="en-US" sz="1800" b="1" dirty="0"/>
              <a:t> framework unifies the various loosely-coupled trust insertion elements</a:t>
            </a:r>
          </a:p>
          <a:p>
            <a:pPr lvl="1"/>
            <a:r>
              <a:rPr lang="en-US" sz="1800" b="1" dirty="0"/>
              <a:t>Solution could just as well be deployed in a distributed fashion</a:t>
            </a:r>
          </a:p>
          <a:p>
            <a:r>
              <a:rPr lang="en-US" sz="2000" dirty="0"/>
              <a:t>Next steps in prototyping – demonstrating technology </a:t>
            </a:r>
            <a:r>
              <a:rPr lang="en-US" sz="2000" dirty="0" err="1"/>
              <a:t>swapability</a:t>
            </a:r>
            <a:r>
              <a:rPr lang="en-US" sz="2000" dirty="0"/>
              <a:t>, for example exchanging Project Concord ledger for Hyperledger or IOTA</a:t>
            </a:r>
          </a:p>
          <a:p>
            <a:r>
              <a:rPr lang="en-US" sz="2000" dirty="0"/>
              <a:t>Dell will contribute the </a:t>
            </a:r>
            <a:r>
              <a:rPr lang="en-US" sz="2000" dirty="0" err="1"/>
              <a:t>Alvarium</a:t>
            </a:r>
            <a:r>
              <a:rPr lang="en-US" sz="2000" dirty="0"/>
              <a:t> framework code to seed the project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EADF06B-0CD2-4AAA-AD0C-45795D083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35570" y="5452970"/>
            <a:ext cx="2149195" cy="522969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CE61749-B77E-4CC3-8586-EAF476C4B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386194" y="4571796"/>
            <a:ext cx="304023" cy="3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A420688-792C-49DB-9C03-47D16A0CA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48752" y="4587445"/>
            <a:ext cx="304023" cy="3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56A7583-874B-474F-BD9E-2EA557DC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28515" y="4616192"/>
            <a:ext cx="304023" cy="3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CE05D8-356D-477D-B671-AEB31B2C3809}"/>
              </a:ext>
            </a:extLst>
          </p:cNvPr>
          <p:cNvSpPr/>
          <p:nvPr/>
        </p:nvSpPr>
        <p:spPr>
          <a:xfrm>
            <a:off x="6885097" y="4493543"/>
            <a:ext cx="3013445" cy="77646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725B0-E0A4-437F-AC7F-0B61C726AE6A}"/>
              </a:ext>
            </a:extLst>
          </p:cNvPr>
          <p:cNvSpPr txBox="1"/>
          <p:nvPr/>
        </p:nvSpPr>
        <p:spPr>
          <a:xfrm>
            <a:off x="7604463" y="5029136"/>
            <a:ext cx="1572290" cy="215444"/>
          </a:xfrm>
          <a:prstGeom prst="rect">
            <a:avLst/>
          </a:prstGeom>
          <a:noFill/>
          <a:ln w="41275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 defTabSz="914377">
              <a:defRPr/>
            </a:pPr>
            <a:r>
              <a:rPr lang="en-US" sz="1400" dirty="0">
                <a:solidFill>
                  <a:srgbClr val="F6C459"/>
                </a:solidFill>
                <a:latin typeface="Arial"/>
              </a:rPr>
              <a:t>DATA  SIMULATOR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F6AAD5-F3CE-4A11-842C-7D02289DF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691" y="3496769"/>
            <a:ext cx="608189" cy="8541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77B26B-E239-4BC7-A674-B47844BF6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016" y="3541119"/>
            <a:ext cx="1455576" cy="70585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BCA447-4101-4316-A076-750E5EE4E2DA}"/>
              </a:ext>
            </a:extLst>
          </p:cNvPr>
          <p:cNvSpPr/>
          <p:nvPr/>
        </p:nvSpPr>
        <p:spPr>
          <a:xfrm>
            <a:off x="4700749" y="1284455"/>
            <a:ext cx="1479383" cy="1334896"/>
          </a:xfrm>
          <a:prstGeom prst="rect">
            <a:avLst/>
          </a:prstGeom>
          <a:gradFill flip="none" rotWithShape="1">
            <a:gsLst>
              <a:gs pos="0">
                <a:srgbClr val="0076CE"/>
              </a:gs>
              <a:gs pos="100000">
                <a:srgbClr val="41B6E6"/>
              </a:gs>
            </a:gsLst>
            <a:lin ang="16200000" scaled="1"/>
            <a:tileRect/>
          </a:gra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>
                <a:solidFill>
                  <a:schemeClr val="bg2"/>
                </a:solidFill>
                <a:latin typeface="Gill Sans Light" pitchFamily="50" charset="0"/>
              </a:rPr>
              <a:t>VMware </a:t>
            </a:r>
            <a:r>
              <a:rPr lang="en-US" sz="1900" b="1" dirty="0">
                <a:solidFill>
                  <a:schemeClr val="bg2"/>
                </a:solidFill>
                <a:latin typeface="Gill Sans Light" pitchFamily="50" charset="0"/>
              </a:rPr>
              <a:t>Pulse IoT Center </a:t>
            </a:r>
            <a:r>
              <a:rPr lang="en-US" sz="1900" dirty="0">
                <a:solidFill>
                  <a:schemeClr val="bg2"/>
                </a:solidFill>
                <a:latin typeface="Gill Sans Light" pitchFamily="50" charset="0"/>
              </a:rPr>
              <a:t>SaaS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7BA3A1C4-3B8E-4EC0-99FF-669AFD49ABEC}"/>
              </a:ext>
            </a:extLst>
          </p:cNvPr>
          <p:cNvCxnSpPr>
            <a:cxnSpLocks/>
            <a:stCxn id="18" idx="2"/>
            <a:endCxn id="17" idx="1"/>
          </p:cNvCxnSpPr>
          <p:nvPr/>
        </p:nvCxnSpPr>
        <p:spPr>
          <a:xfrm rot="16200000" flipH="1">
            <a:off x="5414880" y="2644911"/>
            <a:ext cx="1274696" cy="1223575"/>
          </a:xfrm>
          <a:prstGeom prst="bentConnector2">
            <a:avLst/>
          </a:prstGeom>
          <a:noFill/>
          <a:ln w="12700" cap="flat" cmpd="sng" algn="ctr">
            <a:solidFill>
              <a:srgbClr val="41B6E6"/>
            </a:solidFill>
            <a:prstDash val="solid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598F11B-D637-49BB-AA3F-B7DB0F0EA217}"/>
              </a:ext>
            </a:extLst>
          </p:cNvPr>
          <p:cNvSpPr/>
          <p:nvPr/>
        </p:nvSpPr>
        <p:spPr>
          <a:xfrm>
            <a:off x="10594681" y="1288755"/>
            <a:ext cx="1419425" cy="1342886"/>
          </a:xfrm>
          <a:prstGeom prst="rect">
            <a:avLst/>
          </a:prstGeom>
          <a:gradFill flip="none" rotWithShape="1">
            <a:gsLst>
              <a:gs pos="0">
                <a:srgbClr val="0076CE"/>
              </a:gs>
              <a:gs pos="100000">
                <a:srgbClr val="41B6E6"/>
              </a:gs>
            </a:gsLst>
            <a:lin ang="16200000" scaled="1"/>
            <a:tileRect/>
          </a:gra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>
                <a:solidFill>
                  <a:schemeClr val="bg2"/>
                </a:solidFill>
                <a:latin typeface="Gill Sans Light" pitchFamily="50" charset="0"/>
              </a:rPr>
              <a:t>VMware </a:t>
            </a:r>
          </a:p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>
                <a:solidFill>
                  <a:schemeClr val="bg2"/>
                </a:solidFill>
                <a:latin typeface="Gill Sans Light" pitchFamily="50" charset="0"/>
              </a:rPr>
              <a:t>Lightwave</a:t>
            </a:r>
            <a:r>
              <a:rPr lang="en-US" sz="1900" dirty="0">
                <a:solidFill>
                  <a:schemeClr val="bg2"/>
                </a:solidFill>
                <a:latin typeface="Gill Sans Light" pitchFamily="50" charset="0"/>
              </a:rPr>
              <a:t> Server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7A458B2E-D7ED-46A4-B4CC-0F44DC89D6DF}"/>
              </a:ext>
            </a:extLst>
          </p:cNvPr>
          <p:cNvCxnSpPr>
            <a:cxnSpLocks/>
            <a:stCxn id="21" idx="2"/>
            <a:endCxn id="16" idx="3"/>
          </p:cNvCxnSpPr>
          <p:nvPr/>
        </p:nvCxnSpPr>
        <p:spPr>
          <a:xfrm rot="5400000">
            <a:off x="9771544" y="2390977"/>
            <a:ext cx="1292186" cy="1773514"/>
          </a:xfrm>
          <a:prstGeom prst="bentConnector2">
            <a:avLst/>
          </a:prstGeom>
          <a:noFill/>
          <a:ln w="12700" cap="flat" cmpd="sng" algn="ctr">
            <a:solidFill>
              <a:srgbClr val="41B6E6"/>
            </a:solidFill>
            <a:prstDash val="solid"/>
            <a:miter lim="800000"/>
          </a:ln>
          <a:effectLst/>
        </p:spPr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D8912DCA-C8D0-47B4-A0B1-1EDF71EDAEF2}"/>
              </a:ext>
            </a:extLst>
          </p:cNvPr>
          <p:cNvCxnSpPr>
            <a:cxnSpLocks/>
            <a:stCxn id="21" idx="2"/>
            <a:endCxn id="20" idx="3"/>
          </p:cNvCxnSpPr>
          <p:nvPr/>
        </p:nvCxnSpPr>
        <p:spPr>
          <a:xfrm rot="5400000">
            <a:off x="10616440" y="2227429"/>
            <a:ext cx="283743" cy="1092167"/>
          </a:xfrm>
          <a:prstGeom prst="bentConnector2">
            <a:avLst/>
          </a:prstGeom>
          <a:noFill/>
          <a:ln w="12700" cap="flat" cmpd="sng" algn="ctr">
            <a:solidFill>
              <a:srgbClr val="41B6E6"/>
            </a:solidFill>
            <a:prstDash val="solid"/>
            <a:miter lim="800000"/>
          </a:ln>
          <a:effectLst/>
        </p:spPr>
      </p:cxnSp>
      <p:pic>
        <p:nvPicPr>
          <p:cNvPr id="24" name="Picture 6">
            <a:extLst>
              <a:ext uri="{FF2B5EF4-FFF2-40B4-BE49-F238E27FC236}">
                <a16:creationId xmlns:a16="http://schemas.microsoft.com/office/drawing/2014/main" id="{8A017B13-D2AA-4110-B567-F4F6964BE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619017" y="2517407"/>
            <a:ext cx="1409177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E02968B-82B6-47C3-B77C-C370EDF65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753846" y="1839002"/>
            <a:ext cx="1242381" cy="53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3CC38B1-859F-4185-9DFE-C981F8B096FF}"/>
              </a:ext>
            </a:extLst>
          </p:cNvPr>
          <p:cNvSpPr/>
          <p:nvPr/>
        </p:nvSpPr>
        <p:spPr>
          <a:xfrm>
            <a:off x="6327452" y="1284455"/>
            <a:ext cx="4097180" cy="440592"/>
          </a:xfrm>
          <a:prstGeom prst="rect">
            <a:avLst/>
          </a:prstGeom>
          <a:gradFill flip="none" rotWithShape="1">
            <a:gsLst>
              <a:gs pos="0">
                <a:srgbClr val="0076CE"/>
              </a:gs>
              <a:gs pos="100000">
                <a:srgbClr val="41B6E6"/>
              </a:gs>
            </a:gsLst>
            <a:lin ang="16200000" scaled="1"/>
            <a:tileRect/>
          </a:gra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377">
              <a:defRPr/>
            </a:pPr>
            <a:r>
              <a:rPr lang="en-US" sz="1900" dirty="0">
                <a:solidFill>
                  <a:schemeClr val="bg2"/>
                </a:solidFill>
                <a:latin typeface="Gill Sans Light" pitchFamily="50" charset="0"/>
              </a:rPr>
              <a:t>VMware </a:t>
            </a:r>
            <a:r>
              <a:rPr lang="en-US" sz="1900" b="1" dirty="0">
                <a:solidFill>
                  <a:schemeClr val="bg2"/>
                </a:solidFill>
                <a:latin typeface="Gill Sans Light" pitchFamily="50" charset="0"/>
              </a:rPr>
              <a:t>Project Concord </a:t>
            </a:r>
            <a:r>
              <a:rPr lang="en-US" sz="1900" dirty="0">
                <a:solidFill>
                  <a:schemeClr val="bg2"/>
                </a:solidFill>
                <a:latin typeface="Gill Sans Light" pitchFamily="50" charset="0"/>
              </a:rPr>
              <a:t>Ledger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4883A-46D2-4802-BE83-3587D83DD22F}"/>
              </a:ext>
            </a:extLst>
          </p:cNvPr>
          <p:cNvSpPr/>
          <p:nvPr/>
        </p:nvSpPr>
        <p:spPr>
          <a:xfrm>
            <a:off x="8244990" y="2616378"/>
            <a:ext cx="1967237" cy="598011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rgbClr val="F26928"/>
            </a:solidFill>
            <a:prstDash val="solid"/>
            <a:miter lim="800000"/>
          </a:ln>
          <a:effectLst/>
        </p:spPr>
        <p:txBody>
          <a:bodyPr wrap="square" lIns="60960" tIns="0" rIns="60960" bIns="0" rtlCol="0" anchor="ctr">
            <a:noAutofit/>
          </a:bodyPr>
          <a:lstStyle/>
          <a:p>
            <a:pPr lvl="0" algn="r" defTabSz="914377">
              <a:defRPr/>
            </a:pPr>
            <a:r>
              <a:rPr lang="en-US" sz="1900" b="1" dirty="0" err="1">
                <a:solidFill>
                  <a:schemeClr val="tx1">
                    <a:lumMod val="75000"/>
                  </a:schemeClr>
                </a:solidFill>
                <a:latin typeface="Gill Sans Light" pitchFamily="50" charset="0"/>
              </a:rPr>
              <a:t>Alvarium</a:t>
            </a:r>
            <a:endParaRPr lang="en-US" sz="1900" b="1" dirty="0">
              <a:solidFill>
                <a:schemeClr val="tx1">
                  <a:lumMod val="75000"/>
                </a:schemeClr>
              </a:solidFill>
              <a:latin typeface="Gill Sans Light" pitchFamily="50" charset="0"/>
            </a:endParaRPr>
          </a:p>
          <a:p>
            <a:pPr lvl="0" algn="r" defTabSz="914377">
              <a:defRPr/>
            </a:pPr>
            <a:r>
              <a:rPr lang="en-US" sz="1900" b="1" dirty="0">
                <a:solidFill>
                  <a:schemeClr val="tx1">
                    <a:lumMod val="75000"/>
                  </a:schemeClr>
                </a:solidFill>
                <a:latin typeface="Gill Sans Light" pitchFamily="50" charset="0"/>
              </a:rPr>
              <a:t>Framework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BA01210-FD01-43BA-B3EB-F77E136866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435" r="45907" b="-8519"/>
          <a:stretch/>
        </p:blipFill>
        <p:spPr>
          <a:xfrm>
            <a:off x="8361859" y="2658436"/>
            <a:ext cx="643747" cy="5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638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15" grpId="0"/>
      <p:bldP spid="18" grpId="0" animBg="1"/>
      <p:bldP spid="21" grpId="0" animBg="1"/>
      <p:bldP spid="2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EE22E-3031-9944-8D6E-E4EEA401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Confidence Scoring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95117-F10C-7740-8CAE-A67C3F0956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4430D-91F8-E845-A8BE-52E42C3B9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6CF49-6971-4508-8862-A2909EA0DB5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674113-447D-423F-B28D-1A308606A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339977"/>
            <a:ext cx="5484403" cy="51577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Scoring creates a weighted confidence depending on trust insertion technologies implemented in a given trust fabric</a:t>
            </a:r>
          </a:p>
          <a:p>
            <a:r>
              <a:rPr lang="en-US" dirty="0"/>
              <a:t>Dell’s initial DCF prototype leveraged a simple linear scale for simplicity </a:t>
            </a:r>
          </a:p>
          <a:p>
            <a:r>
              <a:rPr lang="en-US" dirty="0"/>
              <a:t>Scoring algorithms will require industry collaboration to develop</a:t>
            </a:r>
          </a:p>
          <a:p>
            <a:pPr lvl="1"/>
            <a:r>
              <a:rPr lang="en-US" dirty="0"/>
              <a:t>Initially via OSS but may require some standards work</a:t>
            </a:r>
          </a:p>
          <a:p>
            <a:pPr lvl="1"/>
            <a:r>
              <a:rPr lang="en-US" dirty="0"/>
              <a:t>Likely to make sense for weighted scoring, some factors that zero out confidence</a:t>
            </a:r>
          </a:p>
        </p:txBody>
      </p:sp>
      <p:sp>
        <p:nvSpPr>
          <p:cNvPr id="41" name="Arrow: Bent 40">
            <a:extLst>
              <a:ext uri="{FF2B5EF4-FFF2-40B4-BE49-F238E27FC236}">
                <a16:creationId xmlns:a16="http://schemas.microsoft.com/office/drawing/2014/main" id="{FBB05086-1566-46ED-A0FE-0108E120A261}"/>
              </a:ext>
            </a:extLst>
          </p:cNvPr>
          <p:cNvSpPr/>
          <p:nvPr/>
        </p:nvSpPr>
        <p:spPr>
          <a:xfrm>
            <a:off x="8456816" y="832907"/>
            <a:ext cx="769096" cy="4495800"/>
          </a:xfrm>
          <a:prstGeom prst="bent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54B8456-DF99-4641-8247-F3695CD9A8DE}"/>
              </a:ext>
            </a:extLst>
          </p:cNvPr>
          <p:cNvSpPr/>
          <p:nvPr/>
        </p:nvSpPr>
        <p:spPr>
          <a:xfrm>
            <a:off x="7664991" y="4419638"/>
            <a:ext cx="1761128" cy="594299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45720" tIns="0" rIns="45720" bIns="0"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Device Signatures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F3E547D-42ED-4357-9465-3F619D6939DA}"/>
              </a:ext>
            </a:extLst>
          </p:cNvPr>
          <p:cNvSpPr/>
          <p:nvPr/>
        </p:nvSpPr>
        <p:spPr>
          <a:xfrm>
            <a:off x="7664991" y="3705841"/>
            <a:ext cx="1761128" cy="594297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45720" tIns="0" rIns="45720" bIns="0"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Provenance</a:t>
            </a: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Metadata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45487CD-9E5C-4291-A3CF-4180700EF99D}"/>
              </a:ext>
            </a:extLst>
          </p:cNvPr>
          <p:cNvSpPr/>
          <p:nvPr/>
        </p:nvSpPr>
        <p:spPr>
          <a:xfrm>
            <a:off x="7670475" y="2997442"/>
            <a:ext cx="1761128" cy="594296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45720" tIns="0" rIns="45720" bIns="0"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Gateway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AuthZ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AuthN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4E1D101-BC84-4AB8-83FB-C458A034E7F8}"/>
              </a:ext>
            </a:extLst>
          </p:cNvPr>
          <p:cNvSpPr/>
          <p:nvPr/>
        </p:nvSpPr>
        <p:spPr>
          <a:xfrm>
            <a:off x="7668298" y="2264543"/>
            <a:ext cx="1763305" cy="621188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45720" tIns="0" rIns="45720" bIns="0"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Secure Immutable Storage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B27E86-DF7D-4E1F-81F2-AFA0C00E986C}"/>
              </a:ext>
            </a:extLst>
          </p:cNvPr>
          <p:cNvSpPr/>
          <p:nvPr/>
        </p:nvSpPr>
        <p:spPr>
          <a:xfrm>
            <a:off x="7635682" y="1523615"/>
            <a:ext cx="1795921" cy="60960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45720" tIns="0" rIns="45720" bIns="0"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Ledger Registration</a:t>
            </a:r>
          </a:p>
        </p:txBody>
      </p:sp>
      <p:pic>
        <p:nvPicPr>
          <p:cNvPr id="47" name="Picture 2" descr="Image result for trusted platform module">
            <a:extLst>
              <a:ext uri="{FF2B5EF4-FFF2-40B4-BE49-F238E27FC236}">
                <a16:creationId xmlns:a16="http://schemas.microsoft.com/office/drawing/2014/main" id="{A91991FD-6806-43E6-AB30-8E18D8774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47" y="4465287"/>
            <a:ext cx="829660" cy="4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Image result for vmware lightwave">
            <a:extLst>
              <a:ext uri="{FF2B5EF4-FFF2-40B4-BE49-F238E27FC236}">
                <a16:creationId xmlns:a16="http://schemas.microsoft.com/office/drawing/2014/main" id="{4AC5BF54-D8EC-4780-80C9-E7E87BEA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64" y="3099727"/>
            <a:ext cx="1599911" cy="4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Image result for ipfs">
            <a:extLst>
              <a:ext uri="{FF2B5EF4-FFF2-40B4-BE49-F238E27FC236}">
                <a16:creationId xmlns:a16="http://schemas.microsoft.com/office/drawing/2014/main" id="{9CD38A74-6A1B-4C3B-BA81-A2931E0CD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92" y="2240607"/>
            <a:ext cx="568579" cy="56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19986C1-0AA6-482C-AE6E-EC3AD61C53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67" t="16850" r="3333" b="13321"/>
          <a:stretch/>
        </p:blipFill>
        <p:spPr>
          <a:xfrm>
            <a:off x="5986669" y="1627353"/>
            <a:ext cx="1600200" cy="39817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0F70125F-4444-4063-897B-2624B5479279}"/>
              </a:ext>
            </a:extLst>
          </p:cNvPr>
          <p:cNvSpPr/>
          <p:nvPr/>
        </p:nvSpPr>
        <p:spPr>
          <a:xfrm>
            <a:off x="9777858" y="5157871"/>
            <a:ext cx="634726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5333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/>
              </a:rPr>
              <a:t>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2BECF13-C047-49FD-A9CE-A63E0EF4E2ED}"/>
              </a:ext>
            </a:extLst>
          </p:cNvPr>
          <p:cNvSpPr/>
          <p:nvPr/>
        </p:nvSpPr>
        <p:spPr>
          <a:xfrm>
            <a:off x="9384162" y="4263550"/>
            <a:ext cx="1042465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5333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/>
              </a:rPr>
              <a:t>+2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4088973-9C15-4337-86F5-EC9E997A44AC}"/>
              </a:ext>
            </a:extLst>
          </p:cNvPr>
          <p:cNvSpPr/>
          <p:nvPr/>
        </p:nvSpPr>
        <p:spPr>
          <a:xfrm>
            <a:off x="9384162" y="3515670"/>
            <a:ext cx="1042465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5333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/>
              </a:rPr>
              <a:t>+2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C36427A-98D0-423B-9B7A-5196A977FDED}"/>
              </a:ext>
            </a:extLst>
          </p:cNvPr>
          <p:cNvSpPr/>
          <p:nvPr/>
        </p:nvSpPr>
        <p:spPr>
          <a:xfrm>
            <a:off x="9384162" y="2813009"/>
            <a:ext cx="1042465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5333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/>
              </a:rPr>
              <a:t>+2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94C998B-6D74-4D8C-9413-37B06B39F71E}"/>
              </a:ext>
            </a:extLst>
          </p:cNvPr>
          <p:cNvSpPr/>
          <p:nvPr/>
        </p:nvSpPr>
        <p:spPr>
          <a:xfrm>
            <a:off x="9384162" y="2075179"/>
            <a:ext cx="1042465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5333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/>
              </a:rPr>
              <a:t>+2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E170520-C459-4DF2-9B76-D855BDE8E504}"/>
              </a:ext>
            </a:extLst>
          </p:cNvPr>
          <p:cNvSpPr/>
          <p:nvPr/>
        </p:nvSpPr>
        <p:spPr>
          <a:xfrm>
            <a:off x="9384162" y="1307206"/>
            <a:ext cx="1042465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5333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/>
              </a:rPr>
              <a:t>+2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9E33506-D4FF-43C8-98C5-524294061018}"/>
              </a:ext>
            </a:extLst>
          </p:cNvPr>
          <p:cNvSpPr/>
          <p:nvPr/>
        </p:nvSpPr>
        <p:spPr>
          <a:xfrm>
            <a:off x="9046874" y="703572"/>
            <a:ext cx="3112903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3733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/>
              </a:rPr>
              <a:t>“Perfect 10”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E1ECA1E-F10A-4F7B-A183-2F07B515733F}"/>
              </a:ext>
            </a:extLst>
          </p:cNvPr>
          <p:cNvSpPr/>
          <p:nvPr/>
        </p:nvSpPr>
        <p:spPr>
          <a:xfrm>
            <a:off x="10408591" y="5151046"/>
            <a:ext cx="1125711" cy="932686"/>
          </a:xfrm>
          <a:prstGeom prst="rect">
            <a:avLst/>
          </a:prstGeom>
          <a:solidFill>
            <a:srgbClr val="C8C9C7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B82ADE3-E0F0-4E93-A721-0A1EE1B211AE}"/>
              </a:ext>
            </a:extLst>
          </p:cNvPr>
          <p:cNvSpPr/>
          <p:nvPr/>
        </p:nvSpPr>
        <p:spPr>
          <a:xfrm>
            <a:off x="10408591" y="1507730"/>
            <a:ext cx="1125711" cy="3668221"/>
          </a:xfrm>
          <a:prstGeom prst="rect">
            <a:avLst/>
          </a:prstGeom>
          <a:gradFill>
            <a:gsLst>
              <a:gs pos="0">
                <a:srgbClr val="6EA204"/>
              </a:gs>
              <a:gs pos="59000">
                <a:srgbClr val="FFC000"/>
              </a:gs>
              <a:gs pos="100000">
                <a:srgbClr val="C00000"/>
              </a:gs>
            </a:gsLst>
            <a:lin ang="5400000" scaled="1"/>
          </a:gra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A89DC34-BDB5-49E1-92E4-A54404E91C89}"/>
              </a:ext>
            </a:extLst>
          </p:cNvPr>
          <p:cNvSpPr txBox="1"/>
          <p:nvPr/>
        </p:nvSpPr>
        <p:spPr>
          <a:xfrm>
            <a:off x="10622422" y="1618792"/>
            <a:ext cx="710747" cy="57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en-US" sz="1867" b="1" dirty="0">
                <a:solidFill>
                  <a:srgbClr val="FFFFFF"/>
                </a:solidFill>
                <a:latin typeface="Arial" panose="020B0604020202020204" pitchFamily="34" charset="0"/>
              </a:rPr>
              <a:t>High</a:t>
            </a:r>
            <a:br>
              <a:rPr lang="en-US" sz="1867" b="1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sz="1867" b="1" dirty="0">
                <a:solidFill>
                  <a:srgbClr val="FFFFFF"/>
                </a:solidFill>
                <a:latin typeface="Arial" panose="020B0604020202020204" pitchFamily="34" charset="0"/>
              </a:rPr>
              <a:t>Trust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3BF648-5335-4C9D-A5F7-5506E71209BF}"/>
              </a:ext>
            </a:extLst>
          </p:cNvPr>
          <p:cNvSpPr txBox="1"/>
          <p:nvPr/>
        </p:nvSpPr>
        <p:spPr>
          <a:xfrm>
            <a:off x="10519220" y="2946387"/>
            <a:ext cx="902490" cy="57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377"/>
            <a:r>
              <a:rPr lang="en-US" sz="1867" b="1" dirty="0">
                <a:solidFill>
                  <a:srgbClr val="000000"/>
                </a:solidFill>
                <a:latin typeface="Arial" panose="020B0604020202020204" pitchFamily="34" charset="0"/>
              </a:rPr>
              <a:t>Medium</a:t>
            </a:r>
          </a:p>
          <a:p>
            <a:pPr algn="ctr" defTabSz="914377"/>
            <a:r>
              <a:rPr lang="en-US" sz="1867" b="1" dirty="0">
                <a:solidFill>
                  <a:srgbClr val="000000"/>
                </a:solidFill>
                <a:latin typeface="Arial" panose="020B0604020202020204" pitchFamily="34" charset="0"/>
              </a:rPr>
              <a:t>Trust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5765224-6017-4009-9B8E-E753B8B68422}"/>
              </a:ext>
            </a:extLst>
          </p:cNvPr>
          <p:cNvSpPr txBox="1"/>
          <p:nvPr/>
        </p:nvSpPr>
        <p:spPr>
          <a:xfrm>
            <a:off x="10669967" y="4244750"/>
            <a:ext cx="584712" cy="57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377"/>
            <a:r>
              <a:rPr lang="en-US" sz="1867" b="1" dirty="0">
                <a:solidFill>
                  <a:srgbClr val="FFFFFF"/>
                </a:solidFill>
                <a:latin typeface="Arial" panose="020B0604020202020204" pitchFamily="34" charset="0"/>
              </a:rPr>
              <a:t>Low</a:t>
            </a:r>
          </a:p>
          <a:p>
            <a:pPr algn="ctr" defTabSz="914377"/>
            <a:r>
              <a:rPr lang="en-US" sz="1867" b="1" dirty="0">
                <a:solidFill>
                  <a:srgbClr val="FFFFFF"/>
                </a:solidFill>
                <a:latin typeface="Arial" panose="020B0604020202020204" pitchFamily="34" charset="0"/>
              </a:rPr>
              <a:t>Trust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3B3A0DC-8392-4703-A177-63E5D11AA9B0}"/>
              </a:ext>
            </a:extLst>
          </p:cNvPr>
          <p:cNvSpPr txBox="1"/>
          <p:nvPr/>
        </p:nvSpPr>
        <p:spPr>
          <a:xfrm>
            <a:off x="10372932" y="5230447"/>
            <a:ext cx="11490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Unknown</a:t>
            </a:r>
          </a:p>
          <a:p>
            <a:pPr algn="ctr" defTabSz="914377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Trust</a:t>
            </a:r>
          </a:p>
          <a:p>
            <a:pPr algn="ctr" defTabSz="914377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(No DCF)</a:t>
            </a:r>
          </a:p>
        </p:txBody>
      </p:sp>
      <p:pic>
        <p:nvPicPr>
          <p:cNvPr id="70" name="Picture 2">
            <a:extLst>
              <a:ext uri="{FF2B5EF4-FFF2-40B4-BE49-F238E27FC236}">
                <a16:creationId xmlns:a16="http://schemas.microsoft.com/office/drawing/2014/main" id="{AF22FF9A-5CF3-4F8C-AA85-0B1F9B6A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289120" y="5471050"/>
            <a:ext cx="538595" cy="6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>
            <a:extLst>
              <a:ext uri="{FF2B5EF4-FFF2-40B4-BE49-F238E27FC236}">
                <a16:creationId xmlns:a16="http://schemas.microsoft.com/office/drawing/2014/main" id="{6A0B86E6-8B15-46F1-B804-F3F801C4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310377" y="3670756"/>
            <a:ext cx="1164609" cy="56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718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EE22E-3031-9944-8D6E-E4EEA401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Dell Technologies project contribution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95117-F10C-7740-8CAE-A67C3F0956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32D968-65BA-43C9-AD29-5A3F48D1B46D}" type="datetime1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4430D-91F8-E845-A8BE-52E42C3B9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6CF49-6971-4508-8862-A2909EA0DB5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EDA7D3-6C84-4E45-9A97-A49A616D7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Alvarium</a:t>
            </a:r>
            <a:r>
              <a:rPr lang="en-US" dirty="0"/>
              <a:t> framework seed code and basic documentation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Project branding and vision video explaining impact across markets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D86F22-51FC-43A3-98FD-3D7866D31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70" y="2392318"/>
            <a:ext cx="9711309" cy="38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7801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The Linux Foundation">
      <a:dk1>
        <a:srgbClr val="3F3F3F"/>
      </a:dk1>
      <a:lt1>
        <a:srgbClr val="FFFFFF"/>
      </a:lt1>
      <a:dk2>
        <a:srgbClr val="00183C"/>
      </a:dk2>
      <a:lt2>
        <a:srgbClr val="FFFFFF"/>
      </a:lt2>
      <a:accent1>
        <a:srgbClr val="32A2FE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168FDF"/>
      </a:hlink>
      <a:folHlink>
        <a:srgbClr val="168FDF"/>
      </a:folHlink>
    </a:clrScheme>
    <a:fontScheme name="The Linux Foundation">
      <a:majorFont>
        <a:latin typeface="Gill Sans Light"/>
        <a:ea typeface=""/>
        <a:cs typeface=""/>
      </a:majorFont>
      <a:minorFont>
        <a:latin typeface="Gill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7974</TotalTime>
  <Words>1203</Words>
  <Application>Microsoft Office PowerPoint</Application>
  <PresentationFormat>Widescreen</PresentationFormat>
  <Paragraphs>219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Light</vt:lpstr>
      <vt:lpstr>HelveticaNeueLT Pro 35 Th</vt:lpstr>
      <vt:lpstr>Office Theme</vt:lpstr>
      <vt:lpstr>Project Alvarium  Enabling Data Confidence Fabrics to  Scale Trust Across Heterogeneous Systems</vt:lpstr>
      <vt:lpstr>Project Alvarium at a glance</vt:lpstr>
      <vt:lpstr>What is a Data Confidence Fabric (DCF), or “trust fabric”?</vt:lpstr>
      <vt:lpstr>Why we need to collaborate on a global trust fabric</vt:lpstr>
      <vt:lpstr>Example end-to-end trust insertion points</vt:lpstr>
      <vt:lpstr>Example OSS trust insertion technologies </vt:lpstr>
      <vt:lpstr>Initial DCF prototype</vt:lpstr>
      <vt:lpstr>Example Confidence Scoring</vt:lpstr>
      <vt:lpstr>Dell Technologies project contribution</vt:lpstr>
      <vt:lpstr>Why ultimately form under LF Edge?</vt:lpstr>
      <vt:lpstr>Current Status &amp; Next Steps</vt:lpstr>
      <vt:lpstr>THANK YOU!</vt:lpstr>
      <vt:lpstr>Key concept: interlocking circles of trust</vt:lpstr>
      <vt:lpstr>Key concept: inputs and outputs to a given DCF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</dc:creator>
  <cp:lastModifiedBy>Shepherd, Jason A</cp:lastModifiedBy>
  <cp:revision>148</cp:revision>
  <dcterms:created xsi:type="dcterms:W3CDTF">2017-07-27T01:24:04Z</dcterms:created>
  <dcterms:modified xsi:type="dcterms:W3CDTF">2019-10-26T00:07:21Z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cb76b2-10b8-4fe1-93d4-2202842406cd_Enabled">
    <vt:lpwstr>True</vt:lpwstr>
  </property>
  <property fmtid="{D5CDD505-2E9C-101B-9397-08002B2CF9AE}" pid="3" name="MSIP_Label_17cb76b2-10b8-4fe1-93d4-2202842406cd_SiteId">
    <vt:lpwstr>945c199a-83a2-4e80-9f8c-5a91be5752dd</vt:lpwstr>
  </property>
  <property fmtid="{D5CDD505-2E9C-101B-9397-08002B2CF9AE}" pid="4" name="MSIP_Label_17cb76b2-10b8-4fe1-93d4-2202842406cd_Owner">
    <vt:lpwstr>Jason_A_Shepherd@Dell.com</vt:lpwstr>
  </property>
  <property fmtid="{D5CDD505-2E9C-101B-9397-08002B2CF9AE}" pid="5" name="MSIP_Label_17cb76b2-10b8-4fe1-93d4-2202842406cd_SetDate">
    <vt:lpwstr>2019-10-11T18:05:35.1552820Z</vt:lpwstr>
  </property>
  <property fmtid="{D5CDD505-2E9C-101B-9397-08002B2CF9AE}" pid="6" name="MSIP_Label_17cb76b2-10b8-4fe1-93d4-2202842406cd_Name">
    <vt:lpwstr>External Public</vt:lpwstr>
  </property>
  <property fmtid="{D5CDD505-2E9C-101B-9397-08002B2CF9AE}" pid="7" name="MSIP_Label_17cb76b2-10b8-4fe1-93d4-2202842406cd_Application">
    <vt:lpwstr>Microsoft Azure Information Protection</vt:lpwstr>
  </property>
  <property fmtid="{D5CDD505-2E9C-101B-9397-08002B2CF9AE}" pid="8" name="MSIP_Label_17cb76b2-10b8-4fe1-93d4-2202842406cd_Extended_MSFT_Method">
    <vt:lpwstr>Manual</vt:lpwstr>
  </property>
  <property fmtid="{D5CDD505-2E9C-101B-9397-08002B2CF9AE}" pid="9" name="aiplabel">
    <vt:lpwstr>External Public</vt:lpwstr>
  </property>
</Properties>
</file>